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ret" charset="1" panose="00000000000000000000"/>
      <p:regular r:id="rId25"/>
    </p:embeddedFont>
    <p:embeddedFont>
      <p:font typeface="Garet Bold" charset="1" panose="00000000000000000000"/>
      <p:regular r:id="rId26"/>
    </p:embeddedFont>
    <p:embeddedFont>
      <p:font typeface="Open Sans" charset="1" panose="00000000000000000000"/>
      <p:regular r:id="rId27"/>
    </p:embeddedFont>
    <p:embeddedFont>
      <p:font typeface="Canva Sans Bold" charset="1" panose="020B0803030501040103"/>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png" Type="http://schemas.openxmlformats.org/officeDocument/2006/relationships/image"/><Relationship Id="rId5"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9914"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85CAC"/>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180234" y="7295933"/>
            <a:ext cx="8566879" cy="876319"/>
            <a:chOff x="0" y="0"/>
            <a:chExt cx="2256297" cy="230800"/>
          </a:xfrm>
        </p:grpSpPr>
        <p:sp>
          <p:nvSpPr>
            <p:cNvPr name="Freeform 6" id="6"/>
            <p:cNvSpPr/>
            <p:nvPr/>
          </p:nvSpPr>
          <p:spPr>
            <a:xfrm flipH="false" flipV="false" rot="0">
              <a:off x="0" y="0"/>
              <a:ext cx="2256297" cy="230800"/>
            </a:xfrm>
            <a:custGeom>
              <a:avLst/>
              <a:gdLst/>
              <a:ahLst/>
              <a:cxnLst/>
              <a:rect r="r" b="b" t="t" l="l"/>
              <a:pathLst>
                <a:path h="230800" w="2256297">
                  <a:moveTo>
                    <a:pt x="46089" y="0"/>
                  </a:moveTo>
                  <a:lnTo>
                    <a:pt x="2210209" y="0"/>
                  </a:lnTo>
                  <a:cubicBezTo>
                    <a:pt x="2222432" y="0"/>
                    <a:pt x="2234155" y="4856"/>
                    <a:pt x="2242798" y="13499"/>
                  </a:cubicBezTo>
                  <a:cubicBezTo>
                    <a:pt x="2251442" y="22142"/>
                    <a:pt x="2256297" y="33865"/>
                    <a:pt x="2256297" y="46089"/>
                  </a:cubicBezTo>
                  <a:lnTo>
                    <a:pt x="2256297" y="184711"/>
                  </a:lnTo>
                  <a:cubicBezTo>
                    <a:pt x="2256297" y="210165"/>
                    <a:pt x="2235663" y="230800"/>
                    <a:pt x="2210209" y="230800"/>
                  </a:cubicBezTo>
                  <a:lnTo>
                    <a:pt x="46089" y="230800"/>
                  </a:lnTo>
                  <a:cubicBezTo>
                    <a:pt x="33865" y="230800"/>
                    <a:pt x="22142" y="225944"/>
                    <a:pt x="13499" y="217301"/>
                  </a:cubicBezTo>
                  <a:cubicBezTo>
                    <a:pt x="4856" y="208658"/>
                    <a:pt x="0" y="196935"/>
                    <a:pt x="0" y="184711"/>
                  </a:cubicBezTo>
                  <a:lnTo>
                    <a:pt x="0" y="46089"/>
                  </a:lnTo>
                  <a:cubicBezTo>
                    <a:pt x="0" y="33865"/>
                    <a:pt x="4856" y="22142"/>
                    <a:pt x="13499" y="13499"/>
                  </a:cubicBezTo>
                  <a:cubicBezTo>
                    <a:pt x="22142" y="4856"/>
                    <a:pt x="33865" y="0"/>
                    <a:pt x="46089" y="0"/>
                  </a:cubicBezTo>
                  <a:close/>
                </a:path>
              </a:pathLst>
            </a:custGeom>
            <a:solidFill>
              <a:srgbClr val="085CAC"/>
            </a:solidFill>
          </p:spPr>
        </p:sp>
        <p:sp>
          <p:nvSpPr>
            <p:cNvPr name="TextBox 7" id="7"/>
            <p:cNvSpPr txBox="true"/>
            <p:nvPr/>
          </p:nvSpPr>
          <p:spPr>
            <a:xfrm>
              <a:off x="0" y="-28575"/>
              <a:ext cx="2256297" cy="259375"/>
            </a:xfrm>
            <a:prstGeom prst="rect">
              <a:avLst/>
            </a:prstGeom>
          </p:spPr>
          <p:txBody>
            <a:bodyPr anchor="ctr" rtlCol="false" tIns="50800" lIns="50800" bIns="50800" rIns="50800"/>
            <a:lstStyle/>
            <a:p>
              <a:pPr algn="ctr">
                <a:lnSpc>
                  <a:spcPts val="2659"/>
                </a:lnSpc>
              </a:pPr>
              <a:r>
                <a:rPr lang="en-US" sz="1899">
                  <a:solidFill>
                    <a:srgbClr val="FFFFFF"/>
                  </a:solidFill>
                  <a:latin typeface="Garet"/>
                  <a:ea typeface="Garet"/>
                  <a:cs typeface="Garet"/>
                  <a:sym typeface="Garet"/>
                </a:rPr>
                <a:t>Department of computer science,University Of Delhi</a:t>
              </a:r>
            </a:p>
          </p:txBody>
        </p:sp>
      </p:grpSp>
      <p:grpSp>
        <p:nvGrpSpPr>
          <p:cNvPr name="Group 8" id="8"/>
          <p:cNvGrpSpPr/>
          <p:nvPr/>
        </p:nvGrpSpPr>
        <p:grpSpPr>
          <a:xfrm rot="0">
            <a:off x="1917570" y="9328512"/>
            <a:ext cx="2545888" cy="25458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2"/>
            <a:stretch>
              <a:fillRect l="0" t="-44140" r="0" b="-44140"/>
            </a:stretch>
          </a:blipFill>
          <a:ln cap="sq">
            <a:noFill/>
            <a:prstDash val="solid"/>
            <a:miter/>
          </a:ln>
        </p:spPr>
      </p:sp>
      <p:grpSp>
        <p:nvGrpSpPr>
          <p:cNvPr name="Group 12" id="12"/>
          <p:cNvGrpSpPr/>
          <p:nvPr/>
        </p:nvGrpSpPr>
        <p:grpSpPr>
          <a:xfrm rot="0">
            <a:off x="8484626" y="-1403096"/>
            <a:ext cx="2545888" cy="25458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859189" y="-130152"/>
            <a:ext cx="10505715" cy="105057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73692" y="0"/>
                  </a:moveTo>
                  <a:lnTo>
                    <a:pt x="739108" y="0"/>
                  </a:lnTo>
                  <a:cubicBezTo>
                    <a:pt x="758652" y="0"/>
                    <a:pt x="777396" y="7764"/>
                    <a:pt x="791216" y="21584"/>
                  </a:cubicBezTo>
                  <a:cubicBezTo>
                    <a:pt x="805036" y="35404"/>
                    <a:pt x="812800" y="54148"/>
                    <a:pt x="812800" y="73692"/>
                  </a:cubicBezTo>
                  <a:lnTo>
                    <a:pt x="812800" y="739108"/>
                  </a:lnTo>
                  <a:cubicBezTo>
                    <a:pt x="812800" y="758652"/>
                    <a:pt x="805036" y="777396"/>
                    <a:pt x="791216" y="791216"/>
                  </a:cubicBezTo>
                  <a:cubicBezTo>
                    <a:pt x="777396" y="805036"/>
                    <a:pt x="758652" y="812800"/>
                    <a:pt x="739108" y="812800"/>
                  </a:cubicBezTo>
                  <a:lnTo>
                    <a:pt x="73692" y="812800"/>
                  </a:lnTo>
                  <a:cubicBezTo>
                    <a:pt x="54148" y="812800"/>
                    <a:pt x="35404" y="805036"/>
                    <a:pt x="21584" y="791216"/>
                  </a:cubicBezTo>
                  <a:cubicBezTo>
                    <a:pt x="7764" y="777396"/>
                    <a:pt x="0" y="758652"/>
                    <a:pt x="0" y="739108"/>
                  </a:cubicBezTo>
                  <a:lnTo>
                    <a:pt x="0" y="73692"/>
                  </a:lnTo>
                  <a:cubicBezTo>
                    <a:pt x="0" y="54148"/>
                    <a:pt x="7764" y="35404"/>
                    <a:pt x="21584" y="21584"/>
                  </a:cubicBezTo>
                  <a:cubicBezTo>
                    <a:pt x="35404" y="7764"/>
                    <a:pt x="54148" y="0"/>
                    <a:pt x="73692" y="0"/>
                  </a:cubicBezTo>
                  <a:close/>
                </a:path>
              </a:pathLst>
            </a:custGeom>
            <a:blipFill>
              <a:blip r:embed="rId3"/>
              <a:stretch>
                <a:fillRect l="-24921" t="0" r="-24921" b="0"/>
              </a:stretch>
            </a:blipFill>
          </p:spPr>
        </p:sp>
      </p:grpSp>
      <p:sp>
        <p:nvSpPr>
          <p:cNvPr name="TextBox 17" id="17"/>
          <p:cNvSpPr txBox="true"/>
          <p:nvPr/>
        </p:nvSpPr>
        <p:spPr>
          <a:xfrm rot="0">
            <a:off x="2904171" y="2965454"/>
            <a:ext cx="6853399" cy="389255"/>
          </a:xfrm>
          <a:prstGeom prst="rect">
            <a:avLst/>
          </a:prstGeom>
        </p:spPr>
        <p:txBody>
          <a:bodyPr anchor="t" rtlCol="false" tIns="0" lIns="0" bIns="0" rIns="0">
            <a:spAutoFit/>
          </a:bodyPr>
          <a:lstStyle/>
          <a:p>
            <a:pPr algn="l">
              <a:lnSpc>
                <a:spcPts val="3220"/>
              </a:lnSpc>
            </a:pPr>
            <a:r>
              <a:rPr lang="en-US" sz="2300" b="true">
                <a:solidFill>
                  <a:srgbClr val="085CAC"/>
                </a:solidFill>
                <a:latin typeface="Garet Bold"/>
                <a:ea typeface="Garet Bold"/>
                <a:cs typeface="Garet Bold"/>
                <a:sym typeface="Garet Bold"/>
              </a:rPr>
              <a:t>UNITED AIRLINES HACKATHON-SKYHACK 2.0</a:t>
            </a:r>
          </a:p>
        </p:txBody>
      </p:sp>
      <p:sp>
        <p:nvSpPr>
          <p:cNvPr name="TextBox 18" id="18"/>
          <p:cNvSpPr txBox="true"/>
          <p:nvPr/>
        </p:nvSpPr>
        <p:spPr>
          <a:xfrm rot="0">
            <a:off x="2793089" y="3869059"/>
            <a:ext cx="7341170" cy="1283845"/>
          </a:xfrm>
          <a:prstGeom prst="rect">
            <a:avLst/>
          </a:prstGeom>
        </p:spPr>
        <p:txBody>
          <a:bodyPr anchor="t" rtlCol="false" tIns="0" lIns="0" bIns="0" rIns="0">
            <a:spAutoFit/>
          </a:bodyPr>
          <a:lstStyle/>
          <a:p>
            <a:pPr algn="l">
              <a:lnSpc>
                <a:spcPts val="9982"/>
              </a:lnSpc>
            </a:pPr>
            <a:r>
              <a:rPr lang="en-US" sz="8680" b="true">
                <a:solidFill>
                  <a:srgbClr val="085CAC"/>
                </a:solidFill>
                <a:latin typeface="Garet Bold"/>
                <a:ea typeface="Garet Bold"/>
                <a:cs typeface="Garet Bold"/>
                <a:sym typeface="Garet Bold"/>
              </a:rPr>
              <a:t>TEAMMATES</a:t>
            </a:r>
          </a:p>
        </p:txBody>
      </p:sp>
      <p:sp>
        <p:nvSpPr>
          <p:cNvPr name="TextBox 19" id="19"/>
          <p:cNvSpPr txBox="true"/>
          <p:nvPr/>
        </p:nvSpPr>
        <p:spPr>
          <a:xfrm rot="0">
            <a:off x="4004081" y="5562479"/>
            <a:ext cx="5139919" cy="1261191"/>
          </a:xfrm>
          <a:prstGeom prst="rect">
            <a:avLst/>
          </a:prstGeom>
        </p:spPr>
        <p:txBody>
          <a:bodyPr anchor="t" rtlCol="false" tIns="0" lIns="0" bIns="0" rIns="0">
            <a:spAutoFit/>
          </a:bodyPr>
          <a:lstStyle/>
          <a:p>
            <a:pPr algn="l">
              <a:lnSpc>
                <a:spcPts val="5185"/>
              </a:lnSpc>
            </a:pPr>
            <a:r>
              <a:rPr lang="en-US" sz="3704" b="true">
                <a:solidFill>
                  <a:srgbClr val="000000"/>
                </a:solidFill>
                <a:latin typeface="Garet Bold"/>
                <a:ea typeface="Garet Bold"/>
                <a:cs typeface="Garet Bold"/>
                <a:sym typeface="Garet Bold"/>
              </a:rPr>
              <a:t>1.MOHD SHOHEL</a:t>
            </a:r>
          </a:p>
          <a:p>
            <a:pPr algn="l">
              <a:lnSpc>
                <a:spcPts val="5185"/>
              </a:lnSpc>
            </a:pPr>
            <a:r>
              <a:rPr lang="en-US" sz="3704" b="true">
                <a:solidFill>
                  <a:srgbClr val="000000"/>
                </a:solidFill>
                <a:latin typeface="Garet Bold"/>
                <a:ea typeface="Garet Bold"/>
                <a:cs typeface="Garet Bold"/>
                <a:sym typeface="Garet Bold"/>
              </a:rPr>
              <a:t>2.DEEPAK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TextBox 10" id="10"/>
          <p:cNvSpPr txBox="true"/>
          <p:nvPr/>
        </p:nvSpPr>
        <p:spPr>
          <a:xfrm rot="0">
            <a:off x="1648963" y="1203917"/>
            <a:ext cx="12572871" cy="905259"/>
          </a:xfrm>
          <a:prstGeom prst="rect">
            <a:avLst/>
          </a:prstGeom>
        </p:spPr>
        <p:txBody>
          <a:bodyPr anchor="t" rtlCol="false" tIns="0" lIns="0" bIns="0" rIns="0">
            <a:spAutoFit/>
          </a:bodyPr>
          <a:lstStyle/>
          <a:p>
            <a:pPr algn="l">
              <a:lnSpc>
                <a:spcPts val="3653"/>
              </a:lnSpc>
            </a:pPr>
            <a:r>
              <a:rPr lang="en-US" sz="2609" b="true">
                <a:solidFill>
                  <a:srgbClr val="085CAC"/>
                </a:solidFill>
                <a:latin typeface="Canva Sans Bold"/>
                <a:ea typeface="Canva Sans Bold"/>
                <a:cs typeface="Canva Sans Bold"/>
                <a:sym typeface="Canva Sans Bold"/>
              </a:rPr>
              <a:t>Percentage difference between the average handling time for the most frequent and least frequent call reasons</a:t>
            </a:r>
          </a:p>
        </p:txBody>
      </p:sp>
      <p:sp>
        <p:nvSpPr>
          <p:cNvPr name="Freeform 11" id="11"/>
          <p:cNvSpPr/>
          <p:nvPr/>
        </p:nvSpPr>
        <p:spPr>
          <a:xfrm flipH="false" flipV="false" rot="0">
            <a:off x="1502919" y="2325355"/>
            <a:ext cx="12079451" cy="1804309"/>
          </a:xfrm>
          <a:custGeom>
            <a:avLst/>
            <a:gdLst/>
            <a:ahLst/>
            <a:cxnLst/>
            <a:rect r="r" b="b" t="t" l="l"/>
            <a:pathLst>
              <a:path h="1804309" w="12079451">
                <a:moveTo>
                  <a:pt x="0" y="0"/>
                </a:moveTo>
                <a:lnTo>
                  <a:pt x="12079451" y="0"/>
                </a:lnTo>
                <a:lnTo>
                  <a:pt x="12079451" y="1804309"/>
                </a:lnTo>
                <a:lnTo>
                  <a:pt x="0" y="1804309"/>
                </a:lnTo>
                <a:lnTo>
                  <a:pt x="0" y="0"/>
                </a:lnTo>
                <a:close/>
              </a:path>
            </a:pathLst>
          </a:custGeom>
          <a:blipFill>
            <a:blip r:embed="rId4"/>
            <a:stretch>
              <a:fillRect l="-15459" t="-471780" r="-106684" b="-264774"/>
            </a:stretch>
          </a:blipFill>
        </p:spPr>
      </p:sp>
      <p:sp>
        <p:nvSpPr>
          <p:cNvPr name="Freeform 12" id="12"/>
          <p:cNvSpPr/>
          <p:nvPr/>
        </p:nvSpPr>
        <p:spPr>
          <a:xfrm flipH="false" flipV="false" rot="0">
            <a:off x="1502919" y="4348739"/>
            <a:ext cx="5132780" cy="5232446"/>
          </a:xfrm>
          <a:custGeom>
            <a:avLst/>
            <a:gdLst/>
            <a:ahLst/>
            <a:cxnLst/>
            <a:rect r="r" b="b" t="t" l="l"/>
            <a:pathLst>
              <a:path h="5232446" w="5132780">
                <a:moveTo>
                  <a:pt x="0" y="0"/>
                </a:moveTo>
                <a:lnTo>
                  <a:pt x="5132780" y="0"/>
                </a:lnTo>
                <a:lnTo>
                  <a:pt x="5132780" y="5232446"/>
                </a:lnTo>
                <a:lnTo>
                  <a:pt x="0" y="5232446"/>
                </a:lnTo>
                <a:lnTo>
                  <a:pt x="0" y="0"/>
                </a:lnTo>
                <a:close/>
              </a:path>
            </a:pathLst>
          </a:custGeom>
          <a:blipFill>
            <a:blip r:embed="rId5"/>
            <a:stretch>
              <a:fillRect l="-22342" t="-58398" r="-199769" b="-19338"/>
            </a:stretch>
          </a:blipFill>
        </p:spPr>
      </p:sp>
      <p:sp>
        <p:nvSpPr>
          <p:cNvPr name="Freeform 13" id="13"/>
          <p:cNvSpPr/>
          <p:nvPr/>
        </p:nvSpPr>
        <p:spPr>
          <a:xfrm flipH="false" flipV="false" rot="0">
            <a:off x="1028700" y="317708"/>
            <a:ext cx="2181895" cy="724284"/>
          </a:xfrm>
          <a:custGeom>
            <a:avLst/>
            <a:gdLst/>
            <a:ahLst/>
            <a:cxnLst/>
            <a:rect r="r" b="b" t="t" l="l"/>
            <a:pathLst>
              <a:path h="724284" w="2181895">
                <a:moveTo>
                  <a:pt x="0" y="0"/>
                </a:moveTo>
                <a:lnTo>
                  <a:pt x="2181895" y="0"/>
                </a:lnTo>
                <a:lnTo>
                  <a:pt x="2181895" y="724284"/>
                </a:lnTo>
                <a:lnTo>
                  <a:pt x="0" y="724284"/>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331177" y="4610399"/>
            <a:ext cx="9176427" cy="5077760"/>
          </a:xfrm>
          <a:custGeom>
            <a:avLst/>
            <a:gdLst/>
            <a:ahLst/>
            <a:cxnLst/>
            <a:rect r="r" b="b" t="t" l="l"/>
            <a:pathLst>
              <a:path h="5077760" w="9176427">
                <a:moveTo>
                  <a:pt x="0" y="0"/>
                </a:moveTo>
                <a:lnTo>
                  <a:pt x="9176427" y="0"/>
                </a:lnTo>
                <a:lnTo>
                  <a:pt x="9176427" y="5077760"/>
                </a:lnTo>
                <a:lnTo>
                  <a:pt x="0" y="5077760"/>
                </a:lnTo>
                <a:lnTo>
                  <a:pt x="0" y="0"/>
                </a:lnTo>
                <a:close/>
              </a:path>
            </a:pathLst>
          </a:custGeom>
          <a:blipFill>
            <a:blip r:embed="rId4"/>
            <a:stretch>
              <a:fillRect l="-22701" t="-108544" r="-143991" b="-62559"/>
            </a:stretch>
          </a:blipFill>
        </p:spPr>
      </p:sp>
      <p:sp>
        <p:nvSpPr>
          <p:cNvPr name="TextBox 10" id="10"/>
          <p:cNvSpPr txBox="true"/>
          <p:nvPr/>
        </p:nvSpPr>
        <p:spPr>
          <a:xfrm rot="0">
            <a:off x="1209772" y="1443339"/>
            <a:ext cx="14987663" cy="2734059"/>
          </a:xfrm>
          <a:prstGeom prst="rect">
            <a:avLst/>
          </a:prstGeom>
        </p:spPr>
        <p:txBody>
          <a:bodyPr anchor="t" rtlCol="false" tIns="0" lIns="0" bIns="0" rIns="0">
            <a:spAutoFit/>
          </a:bodyPr>
          <a:lstStyle/>
          <a:p>
            <a:pPr algn="l">
              <a:lnSpc>
                <a:spcPts val="3653"/>
              </a:lnSpc>
            </a:pPr>
          </a:p>
          <a:p>
            <a:pPr algn="l">
              <a:lnSpc>
                <a:spcPts val="3653"/>
              </a:lnSpc>
            </a:pPr>
            <a:r>
              <a:rPr lang="en-US" sz="2609" b="true">
                <a:solidFill>
                  <a:srgbClr val="000000"/>
                </a:solidFill>
                <a:latin typeface="Canva Sans Bold"/>
                <a:ea typeface="Canva Sans Bold"/>
                <a:cs typeface="Canva Sans Bold"/>
                <a:sym typeface="Canva Sans Bold"/>
              </a:rPr>
              <a:t>Analyse the transcripts and call reasons to identify granular reasons associated to recurring problems that could be resolved via self-service options in the IVR system.</a:t>
            </a:r>
          </a:p>
          <a:p>
            <a:pPr algn="l">
              <a:lnSpc>
                <a:spcPts val="3653"/>
              </a:lnSpc>
            </a:pPr>
          </a:p>
          <a:p>
            <a:pPr algn="l">
              <a:lnSpc>
                <a:spcPts val="3653"/>
              </a:lnSpc>
            </a:pPr>
            <a:r>
              <a:rPr lang="en-US" sz="2609" b="true">
                <a:solidFill>
                  <a:srgbClr val="085CAC"/>
                </a:solidFill>
                <a:latin typeface="Canva Sans Bold"/>
                <a:ea typeface="Canva Sans Bold"/>
                <a:cs typeface="Canva Sans Bold"/>
                <a:sym typeface="Canva Sans Bold"/>
              </a:rPr>
              <a:t>We analyze the call trascripts using NLP(natural language precessing) from which removing trailing and leading spaces,special characters and stop words </a:t>
            </a:r>
          </a:p>
        </p:txBody>
      </p:sp>
      <p:sp>
        <p:nvSpPr>
          <p:cNvPr name="TextBox 11" id="11"/>
          <p:cNvSpPr txBox="true"/>
          <p:nvPr/>
        </p:nvSpPr>
        <p:spPr>
          <a:xfrm rot="0">
            <a:off x="9751945" y="97997"/>
            <a:ext cx="65097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2</a:t>
            </a:r>
          </a:p>
        </p:txBody>
      </p:sp>
      <p:sp>
        <p:nvSpPr>
          <p:cNvPr name="TextBox 12" id="12"/>
          <p:cNvSpPr txBox="true"/>
          <p:nvPr/>
        </p:nvSpPr>
        <p:spPr>
          <a:xfrm rot="0">
            <a:off x="5833975" y="760017"/>
            <a:ext cx="4568944" cy="2210601"/>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DELIVERABLE</a:t>
            </a:r>
          </a:p>
          <a:p>
            <a:pPr algn="l">
              <a:lnSpc>
                <a:spcPts val="5877"/>
              </a:lnSpc>
            </a:pPr>
          </a:p>
          <a:p>
            <a:pPr algn="l">
              <a:lnSpc>
                <a:spcPts val="587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697100" y="942975"/>
            <a:ext cx="5365849" cy="763281"/>
          </a:xfrm>
          <a:prstGeom prst="rect">
            <a:avLst/>
          </a:prstGeom>
        </p:spPr>
        <p:txBody>
          <a:bodyPr anchor="t" rtlCol="false" tIns="0" lIns="0" bIns="0" rIns="0">
            <a:spAutoFit/>
          </a:bodyPr>
          <a:lstStyle/>
          <a:p>
            <a:pPr algn="ctr">
              <a:lnSpc>
                <a:spcPts val="6229"/>
              </a:lnSpc>
            </a:pPr>
            <a:r>
              <a:rPr lang="en-US" sz="4449" b="true">
                <a:solidFill>
                  <a:srgbClr val="085CAC"/>
                </a:solidFill>
                <a:latin typeface="Canva Sans Bold"/>
                <a:ea typeface="Canva Sans Bold"/>
                <a:cs typeface="Canva Sans Bold"/>
                <a:sym typeface="Canva Sans Bold"/>
              </a:rPr>
              <a:t>Insights and reason</a:t>
            </a:r>
          </a:p>
        </p:txBody>
      </p:sp>
      <p:sp>
        <p:nvSpPr>
          <p:cNvPr name="TextBox 10" id="10"/>
          <p:cNvSpPr txBox="true"/>
          <p:nvPr/>
        </p:nvSpPr>
        <p:spPr>
          <a:xfrm rot="0">
            <a:off x="1028700" y="2211750"/>
            <a:ext cx="16043952" cy="4587206"/>
          </a:xfrm>
          <a:prstGeom prst="rect">
            <a:avLst/>
          </a:prstGeom>
        </p:spPr>
        <p:txBody>
          <a:bodyPr anchor="t" rtlCol="false" tIns="0" lIns="0" bIns="0" rIns="0">
            <a:spAutoFit/>
          </a:bodyPr>
          <a:lstStyle/>
          <a:p>
            <a:pPr algn="l">
              <a:lnSpc>
                <a:spcPts val="3361"/>
              </a:lnSpc>
            </a:pPr>
            <a:r>
              <a:rPr lang="en-US" sz="2401" b="true">
                <a:solidFill>
                  <a:srgbClr val="085CAC"/>
                </a:solidFill>
                <a:latin typeface="Canva Sans Bold"/>
                <a:ea typeface="Canva Sans Bold"/>
                <a:cs typeface="Canva Sans Bold"/>
                <a:sym typeface="Canva Sans Bold"/>
              </a:rPr>
              <a:t>Top 10 most frequent words in call transcripts:</a:t>
            </a:r>
          </a:p>
          <a:p>
            <a:pPr algn="l">
              <a:lnSpc>
                <a:spcPts val="3361"/>
              </a:lnSpc>
            </a:pPr>
            <a:r>
              <a:rPr lang="en-US" sz="2401" b="true">
                <a:solidFill>
                  <a:srgbClr val="085CAC"/>
                </a:solidFill>
                <a:latin typeface="Canva Sans Bold"/>
                <a:ea typeface="Canva Sans Bold"/>
                <a:cs typeface="Canva Sans Bold"/>
                <a:sym typeface="Canva Sans Bold"/>
              </a:rPr>
              <a:t> [('flight', 584640), </a:t>
            </a:r>
          </a:p>
          <a:p>
            <a:pPr algn="l">
              <a:lnSpc>
                <a:spcPts val="3361"/>
              </a:lnSpc>
            </a:pPr>
            <a:r>
              <a:rPr lang="en-US" sz="2401" b="true">
                <a:solidFill>
                  <a:srgbClr val="085CAC"/>
                </a:solidFill>
                <a:latin typeface="Canva Sans Bold"/>
                <a:ea typeface="Canva Sans Bold"/>
                <a:cs typeface="Canva Sans Bold"/>
                <a:sym typeface="Canva Sans Bold"/>
              </a:rPr>
              <a:t>('agent', 514677), </a:t>
            </a:r>
          </a:p>
          <a:p>
            <a:pPr algn="l">
              <a:lnSpc>
                <a:spcPts val="3361"/>
              </a:lnSpc>
            </a:pPr>
            <a:r>
              <a:rPr lang="en-US" sz="2401" b="true">
                <a:solidFill>
                  <a:srgbClr val="085CAC"/>
                </a:solidFill>
                <a:latin typeface="Canva Sans Bold"/>
                <a:ea typeface="Canva Sans Bold"/>
                <a:cs typeface="Canva Sans Bold"/>
                <a:sym typeface="Canva Sans Bold"/>
              </a:rPr>
              <a:t>('customer', 506450),</a:t>
            </a:r>
          </a:p>
          <a:p>
            <a:pPr algn="l">
              <a:lnSpc>
                <a:spcPts val="3361"/>
              </a:lnSpc>
            </a:pPr>
            <a:r>
              <a:rPr lang="en-US" sz="2401" b="true">
                <a:solidFill>
                  <a:srgbClr val="085CAC"/>
                </a:solidFill>
                <a:latin typeface="Canva Sans Bold"/>
                <a:ea typeface="Canva Sans Bold"/>
                <a:cs typeface="Canva Sans Bold"/>
                <a:sym typeface="Canva Sans Bold"/>
              </a:rPr>
              <a:t> ('let', 280207),</a:t>
            </a:r>
          </a:p>
          <a:p>
            <a:pPr algn="l">
              <a:lnSpc>
                <a:spcPts val="3361"/>
              </a:lnSpc>
            </a:pPr>
            <a:r>
              <a:rPr lang="en-US" sz="2401" b="true">
                <a:solidFill>
                  <a:srgbClr val="085CAC"/>
                </a:solidFill>
                <a:latin typeface="Canva Sans Bold"/>
                <a:ea typeface="Canva Sans Bold"/>
                <a:cs typeface="Canva Sans Bold"/>
                <a:sym typeface="Canva Sans Bold"/>
              </a:rPr>
              <a:t> ('change', 227941), </a:t>
            </a:r>
          </a:p>
          <a:p>
            <a:pPr algn="l">
              <a:lnSpc>
                <a:spcPts val="3361"/>
              </a:lnSpc>
            </a:pPr>
            <a:r>
              <a:rPr lang="en-US" sz="2401" b="true">
                <a:solidFill>
                  <a:srgbClr val="085CAC"/>
                </a:solidFill>
                <a:latin typeface="Canva Sans Bold"/>
                <a:ea typeface="Canva Sans Bold"/>
                <a:cs typeface="Canva Sans Bold"/>
                <a:sym typeface="Canva Sans Bold"/>
              </a:rPr>
              <a:t>('im', 220868),</a:t>
            </a:r>
          </a:p>
          <a:p>
            <a:pPr algn="l">
              <a:lnSpc>
                <a:spcPts val="3361"/>
              </a:lnSpc>
            </a:pPr>
            <a:r>
              <a:rPr lang="en-US" sz="2401" b="true">
                <a:solidFill>
                  <a:srgbClr val="085CAC"/>
                </a:solidFill>
                <a:latin typeface="Canva Sans Bold"/>
                <a:ea typeface="Canva Sans Bold"/>
                <a:cs typeface="Canva Sans Bold"/>
                <a:sym typeface="Canva Sans Bold"/>
              </a:rPr>
              <a:t> ('help', 186566), </a:t>
            </a:r>
          </a:p>
          <a:p>
            <a:pPr algn="l">
              <a:lnSpc>
                <a:spcPts val="3361"/>
              </a:lnSpc>
            </a:pPr>
            <a:r>
              <a:rPr lang="en-US" sz="2401" b="true">
                <a:solidFill>
                  <a:srgbClr val="085CAC"/>
                </a:solidFill>
                <a:latin typeface="Canva Sans Bold"/>
                <a:ea typeface="Canva Sans Bold"/>
                <a:cs typeface="Canva Sans Bold"/>
                <a:sym typeface="Canva Sans Bold"/>
              </a:rPr>
              <a:t>('like', 180127),</a:t>
            </a:r>
          </a:p>
          <a:p>
            <a:pPr algn="l">
              <a:lnSpc>
                <a:spcPts val="3361"/>
              </a:lnSpc>
            </a:pPr>
            <a:r>
              <a:rPr lang="en-US" sz="2401" b="true">
                <a:solidFill>
                  <a:srgbClr val="085CAC"/>
                </a:solidFill>
                <a:latin typeface="Canva Sans Bold"/>
                <a:ea typeface="Canva Sans Bold"/>
                <a:cs typeface="Canva Sans Bold"/>
                <a:sym typeface="Canva Sans Bold"/>
              </a:rPr>
              <a:t> ('thank', 171490), </a:t>
            </a:r>
          </a:p>
          <a:p>
            <a:pPr algn="l">
              <a:lnSpc>
                <a:spcPts val="3361"/>
              </a:lnSpc>
            </a:pPr>
            <a:r>
              <a:rPr lang="en-US" sz="2401" b="true">
                <a:solidFill>
                  <a:srgbClr val="085CAC"/>
                </a:solidFill>
                <a:latin typeface="Canva Sans Bold"/>
                <a:ea typeface="Canva Sans Bold"/>
                <a:cs typeface="Canva Sans Bold"/>
                <a:sym typeface="Canva Sans Bold"/>
              </a:rPr>
              <a:t>('would', 163331)]</a:t>
            </a:r>
          </a:p>
        </p:txBody>
      </p:sp>
      <p:sp>
        <p:nvSpPr>
          <p:cNvPr name="Freeform 11" id="11"/>
          <p:cNvSpPr/>
          <p:nvPr/>
        </p:nvSpPr>
        <p:spPr>
          <a:xfrm flipH="false" flipV="false" rot="0">
            <a:off x="9144000" y="1908181"/>
            <a:ext cx="5132780" cy="5232446"/>
          </a:xfrm>
          <a:custGeom>
            <a:avLst/>
            <a:gdLst/>
            <a:ahLst/>
            <a:cxnLst/>
            <a:rect r="r" b="b" t="t" l="l"/>
            <a:pathLst>
              <a:path h="5232446" w="5132780">
                <a:moveTo>
                  <a:pt x="0" y="0"/>
                </a:moveTo>
                <a:lnTo>
                  <a:pt x="5132780" y="0"/>
                </a:lnTo>
                <a:lnTo>
                  <a:pt x="5132780" y="5232445"/>
                </a:lnTo>
                <a:lnTo>
                  <a:pt x="0" y="5232445"/>
                </a:lnTo>
                <a:lnTo>
                  <a:pt x="0" y="0"/>
                </a:lnTo>
                <a:close/>
              </a:path>
            </a:pathLst>
          </a:custGeom>
          <a:blipFill>
            <a:blip r:embed="rId4"/>
            <a:stretch>
              <a:fillRect l="-22342" t="-58398" r="-199769" b="-19338"/>
            </a:stretch>
          </a:blipFill>
        </p:spPr>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5"/>
            <a:stretch>
              <a:fillRect l="0" t="-44140" r="0" b="-4414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30656" y="-1369287"/>
            <a:ext cx="3277467" cy="32774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02919" y="6385703"/>
            <a:ext cx="10295204" cy="1605471"/>
          </a:xfrm>
          <a:custGeom>
            <a:avLst/>
            <a:gdLst/>
            <a:ahLst/>
            <a:cxnLst/>
            <a:rect r="r" b="b" t="t" l="l"/>
            <a:pathLst>
              <a:path h="1605471" w="10295204">
                <a:moveTo>
                  <a:pt x="0" y="0"/>
                </a:moveTo>
                <a:lnTo>
                  <a:pt x="10295204" y="0"/>
                </a:lnTo>
                <a:lnTo>
                  <a:pt x="10295204" y="1605471"/>
                </a:lnTo>
                <a:lnTo>
                  <a:pt x="0" y="1605471"/>
                </a:lnTo>
                <a:lnTo>
                  <a:pt x="0" y="0"/>
                </a:lnTo>
                <a:close/>
              </a:path>
            </a:pathLst>
          </a:custGeom>
          <a:blipFill>
            <a:blip r:embed="rId2"/>
            <a:stretch>
              <a:fillRect l="-19093" t="-376322" r="-142166" b="-466062"/>
            </a:stretch>
          </a:blipFill>
        </p:spPr>
      </p:sp>
      <p:sp>
        <p:nvSpPr>
          <p:cNvPr name="TextBox 9" id="9"/>
          <p:cNvSpPr txBox="true"/>
          <p:nvPr/>
        </p:nvSpPr>
        <p:spPr>
          <a:xfrm rot="0">
            <a:off x="1502919" y="1426976"/>
            <a:ext cx="14987663" cy="905259"/>
          </a:xfrm>
          <a:prstGeom prst="rect">
            <a:avLst/>
          </a:prstGeom>
        </p:spPr>
        <p:txBody>
          <a:bodyPr anchor="t" rtlCol="false" tIns="0" lIns="0" bIns="0" rIns="0">
            <a:spAutoFit/>
          </a:bodyPr>
          <a:lstStyle/>
          <a:p>
            <a:pPr algn="l">
              <a:lnSpc>
                <a:spcPts val="3653"/>
              </a:lnSpc>
            </a:pPr>
            <a:r>
              <a:rPr lang="en-US" sz="2609" b="true">
                <a:solidFill>
                  <a:srgbClr val="000000"/>
                </a:solidFill>
                <a:latin typeface="Canva Sans Bold"/>
                <a:ea typeface="Canva Sans Bold"/>
                <a:cs typeface="Canva Sans Bold"/>
                <a:sym typeface="Canva Sans Bold"/>
              </a:rPr>
              <a:t>Specific improvements to the IVR options to effectively reduce agent intervention in these cases, along with solid reasoning to support your recommendations.</a:t>
            </a:r>
          </a:p>
        </p:txBody>
      </p:sp>
      <p:sp>
        <p:nvSpPr>
          <p:cNvPr name="TextBox 10" id="10"/>
          <p:cNvSpPr txBox="true"/>
          <p:nvPr/>
        </p:nvSpPr>
        <p:spPr>
          <a:xfrm rot="0">
            <a:off x="1502919" y="4645307"/>
            <a:ext cx="14582081" cy="1362194"/>
          </a:xfrm>
          <a:prstGeom prst="rect">
            <a:avLst/>
          </a:prstGeom>
        </p:spPr>
        <p:txBody>
          <a:bodyPr anchor="t" rtlCol="false" tIns="0" lIns="0" bIns="0" rIns="0">
            <a:spAutoFit/>
          </a:bodyPr>
          <a:lstStyle/>
          <a:p>
            <a:pPr algn="l">
              <a:lnSpc>
                <a:spcPts val="3668"/>
              </a:lnSpc>
            </a:pPr>
            <a:r>
              <a:rPr lang="en-US" sz="2620">
                <a:solidFill>
                  <a:srgbClr val="000000"/>
                </a:solidFill>
                <a:latin typeface="Canva Sans"/>
                <a:ea typeface="Canva Sans"/>
                <a:cs typeface="Canva Sans"/>
                <a:sym typeface="Canva Sans"/>
              </a:rPr>
              <a:t>After Analyze  the most commonly associated reasons are irrops ,voluntary change ,seating</a:t>
            </a:r>
          </a:p>
          <a:p>
            <a:pPr algn="l">
              <a:lnSpc>
                <a:spcPts val="3668"/>
              </a:lnSpc>
            </a:pPr>
            <a:r>
              <a:rPr lang="en-US" sz="2620">
                <a:solidFill>
                  <a:srgbClr val="000000"/>
                </a:solidFill>
                <a:latin typeface="Canva Sans"/>
                <a:ea typeface="Canva Sans"/>
                <a:cs typeface="Canva Sans"/>
                <a:sym typeface="Canva Sans"/>
              </a:rPr>
              <a:t>So we can add these primary call reasons in our IVR system so that mostly customer </a:t>
            </a:r>
          </a:p>
          <a:p>
            <a:pPr algn="l">
              <a:lnSpc>
                <a:spcPts val="3668"/>
              </a:lnSpc>
            </a:pPr>
            <a:r>
              <a:rPr lang="en-US" sz="2620">
                <a:solidFill>
                  <a:srgbClr val="000000"/>
                </a:solidFill>
                <a:latin typeface="Canva Sans"/>
                <a:ea typeface="Canva Sans"/>
                <a:cs typeface="Canva Sans"/>
                <a:sym typeface="Canva Sans"/>
              </a:rPr>
              <a:t>queries will resolve through IVR systems without agent intervention  </a:t>
            </a:r>
          </a:p>
        </p:txBody>
      </p:sp>
      <p:sp>
        <p:nvSpPr>
          <p:cNvPr name="TextBox 11" id="11"/>
          <p:cNvSpPr txBox="true"/>
          <p:nvPr/>
        </p:nvSpPr>
        <p:spPr>
          <a:xfrm rot="0">
            <a:off x="788665" y="3282809"/>
            <a:ext cx="8208086" cy="878114"/>
          </a:xfrm>
          <a:prstGeom prst="rect">
            <a:avLst/>
          </a:prstGeom>
        </p:spPr>
        <p:txBody>
          <a:bodyPr anchor="t" rtlCol="false" tIns="0" lIns="0" bIns="0" rIns="0">
            <a:spAutoFit/>
          </a:bodyPr>
          <a:lstStyle/>
          <a:p>
            <a:pPr algn="ctr">
              <a:lnSpc>
                <a:spcPts val="7250"/>
              </a:lnSpc>
            </a:pPr>
            <a:r>
              <a:rPr lang="en-US" sz="5178" b="true">
                <a:solidFill>
                  <a:srgbClr val="1848A0"/>
                </a:solidFill>
                <a:latin typeface="Canva Sans Bold"/>
                <a:ea typeface="Canva Sans Bold"/>
                <a:cs typeface="Canva Sans Bold"/>
                <a:sym typeface="Canva Sans Bold"/>
              </a:rPr>
              <a:t>RECOMMENDATIONS</a:t>
            </a:r>
          </a:p>
        </p:txBody>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3"/>
            <a:stretch>
              <a:fillRect l="0" t="-44140" r="0" b="-4414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968899" y="427295"/>
            <a:ext cx="472662" cy="1078985"/>
          </a:xfrm>
          <a:prstGeom prst="rect">
            <a:avLst/>
          </a:prstGeom>
        </p:spPr>
        <p:txBody>
          <a:bodyPr anchor="t" rtlCol="false" tIns="0" lIns="0" bIns="0" rIns="0">
            <a:spAutoFit/>
          </a:bodyPr>
          <a:lstStyle/>
          <a:p>
            <a:pPr algn="ctr">
              <a:lnSpc>
                <a:spcPts val="8818"/>
              </a:lnSpc>
            </a:pPr>
            <a:r>
              <a:rPr lang="en-US" sz="6298" b="true">
                <a:solidFill>
                  <a:srgbClr val="000000"/>
                </a:solidFill>
                <a:latin typeface="Canva Sans Bold"/>
                <a:ea typeface="Canva Sans Bold"/>
                <a:cs typeface="Canva Sans Bold"/>
                <a:sym typeface="Canva Sans Bold"/>
              </a:rPr>
              <a:t>3</a:t>
            </a:r>
          </a:p>
        </p:txBody>
      </p:sp>
      <p:sp>
        <p:nvSpPr>
          <p:cNvPr name="TextBox 10" id="10"/>
          <p:cNvSpPr txBox="true"/>
          <p:nvPr/>
        </p:nvSpPr>
        <p:spPr>
          <a:xfrm rot="0">
            <a:off x="6058008" y="760017"/>
            <a:ext cx="4568944" cy="2210601"/>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DELIVERABLE</a:t>
            </a:r>
          </a:p>
          <a:p>
            <a:pPr algn="l">
              <a:lnSpc>
                <a:spcPts val="5877"/>
              </a:lnSpc>
            </a:pPr>
          </a:p>
          <a:p>
            <a:pPr algn="l">
              <a:lnSpc>
                <a:spcPts val="5877"/>
              </a:lnSpc>
            </a:pPr>
          </a:p>
        </p:txBody>
      </p:sp>
      <p:sp>
        <p:nvSpPr>
          <p:cNvPr name="TextBox 11" id="11"/>
          <p:cNvSpPr txBox="true"/>
          <p:nvPr/>
        </p:nvSpPr>
        <p:spPr>
          <a:xfrm rot="0">
            <a:off x="339384" y="1867503"/>
            <a:ext cx="17948616" cy="7132478"/>
          </a:xfrm>
          <a:prstGeom prst="rect">
            <a:avLst/>
          </a:prstGeom>
        </p:spPr>
        <p:txBody>
          <a:bodyPr anchor="t" rtlCol="false" tIns="0" lIns="0" bIns="0" rIns="0">
            <a:spAutoFit/>
          </a:bodyPr>
          <a:lstStyle/>
          <a:p>
            <a:pPr algn="l">
              <a:lnSpc>
                <a:spcPts val="3771"/>
              </a:lnSpc>
            </a:pPr>
            <a:r>
              <a:rPr lang="en-US" sz="2693" b="true">
                <a:solidFill>
                  <a:srgbClr val="085CAC"/>
                </a:solidFill>
                <a:latin typeface="Canva Sans Bold"/>
                <a:ea typeface="Canva Sans Bold"/>
                <a:cs typeface="Canva Sans Bold"/>
                <a:sym typeface="Canva Sans Bold"/>
              </a:rPr>
              <a:t>1. Data Preprocessing</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Merge</a:t>
            </a:r>
            <a:r>
              <a:rPr lang="en-US" sz="2693">
                <a:solidFill>
                  <a:srgbClr val="000000"/>
                </a:solidFill>
                <a:latin typeface="Canva Sans"/>
                <a:ea typeface="Canva Sans"/>
                <a:cs typeface="Canva Sans"/>
                <a:sym typeface="Canva Sans"/>
              </a:rPr>
              <a:t>d multiple datasets and handled missing values (e.g., filling average_sentiment with the mode,elite_level_code NAN values with mode and agent tone NAN values with mode).</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Created new features like call_duration and vectorized call_transcript using TF-IDF.</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Normalized primary_call_reason and encoded categorical features.</a:t>
            </a:r>
          </a:p>
          <a:p>
            <a:pPr algn="l">
              <a:lnSpc>
                <a:spcPts val="3771"/>
              </a:lnSpc>
            </a:pPr>
            <a:r>
              <a:rPr lang="en-US" sz="2693" b="true">
                <a:solidFill>
                  <a:srgbClr val="085CAC"/>
                </a:solidFill>
                <a:latin typeface="Canva Sans Bold"/>
                <a:ea typeface="Canva Sans Bold"/>
                <a:cs typeface="Canva Sans Bold"/>
                <a:sym typeface="Canva Sans Bold"/>
              </a:rPr>
              <a:t>2. EDA</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Visualized distributions of primary_call_reason and explored relationships between sentiment and call reasons.</a:t>
            </a:r>
          </a:p>
          <a:p>
            <a:pPr algn="l">
              <a:lnSpc>
                <a:spcPts val="3771"/>
              </a:lnSpc>
            </a:pPr>
            <a:r>
              <a:rPr lang="en-US" sz="2693" b="true">
                <a:solidFill>
                  <a:srgbClr val="085CAC"/>
                </a:solidFill>
                <a:latin typeface="Canva Sans Bold"/>
                <a:ea typeface="Canva Sans Bold"/>
                <a:cs typeface="Canva Sans Bold"/>
                <a:sym typeface="Canva Sans Bold"/>
              </a:rPr>
              <a:t>3. Model Training</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Trained a Random Forest Classifier on the dataset split into training/testing sets.</a:t>
            </a:r>
          </a:p>
          <a:p>
            <a:pPr algn="l">
              <a:lnSpc>
                <a:spcPts val="3771"/>
              </a:lnSpc>
            </a:pPr>
            <a:r>
              <a:rPr lang="en-US" sz="2693" b="true">
                <a:solidFill>
                  <a:srgbClr val="085CAC"/>
                </a:solidFill>
                <a:latin typeface="Canva Sans Bold"/>
                <a:ea typeface="Canva Sans Bold"/>
                <a:cs typeface="Canva Sans Bold"/>
                <a:sym typeface="Canva Sans Bold"/>
              </a:rPr>
              <a:t>4. Evaluation</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Assessed performance using precision, recall, F1-score, and confusion matrix.</a:t>
            </a:r>
          </a:p>
          <a:p>
            <a:pPr algn="l">
              <a:lnSpc>
                <a:spcPts val="3771"/>
              </a:lnSpc>
            </a:pPr>
            <a:r>
              <a:rPr lang="en-US" sz="2693" b="true">
                <a:solidFill>
                  <a:srgbClr val="085CAC"/>
                </a:solidFill>
                <a:latin typeface="Canva Sans Bold"/>
                <a:ea typeface="Canva Sans Bold"/>
                <a:cs typeface="Canva Sans Bold"/>
                <a:sym typeface="Canva Sans Bold"/>
              </a:rPr>
              <a:t>5. Test Prediction</a:t>
            </a:r>
          </a:p>
          <a:p>
            <a:pPr algn="l" marL="581589" indent="-290795" lvl="1">
              <a:lnSpc>
                <a:spcPts val="3771"/>
              </a:lnSpc>
              <a:buFont typeface="Arial"/>
              <a:buChar char="•"/>
            </a:pPr>
            <a:r>
              <a:rPr lang="en-US" sz="2693">
                <a:solidFill>
                  <a:srgbClr val="000000"/>
                </a:solidFill>
                <a:latin typeface="Canva Sans"/>
                <a:ea typeface="Canva Sans"/>
                <a:cs typeface="Canva Sans"/>
                <a:sym typeface="Canva Sans"/>
              </a:rPr>
              <a:t>Made predictions on the test set and saved results to test_output.csv.</a:t>
            </a:r>
          </a:p>
          <a:p>
            <a:pPr algn="l">
              <a:lnSpc>
                <a:spcPts val="3771"/>
              </a:lnSpc>
            </a:pPr>
          </a:p>
        </p:txBody>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4"/>
            <a:stretch>
              <a:fillRect l="0" t="-44140" r="0" b="-4414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882971" y="2737480"/>
            <a:ext cx="6459509" cy="6278975"/>
          </a:xfrm>
          <a:custGeom>
            <a:avLst/>
            <a:gdLst/>
            <a:ahLst/>
            <a:cxnLst/>
            <a:rect r="r" b="b" t="t" l="l"/>
            <a:pathLst>
              <a:path h="6278975" w="6459509">
                <a:moveTo>
                  <a:pt x="0" y="0"/>
                </a:moveTo>
                <a:lnTo>
                  <a:pt x="6459509" y="0"/>
                </a:lnTo>
                <a:lnTo>
                  <a:pt x="6459509" y="6278974"/>
                </a:lnTo>
                <a:lnTo>
                  <a:pt x="0" y="6278974"/>
                </a:lnTo>
                <a:lnTo>
                  <a:pt x="0" y="0"/>
                </a:lnTo>
                <a:close/>
              </a:path>
            </a:pathLst>
          </a:custGeom>
          <a:blipFill>
            <a:blip r:embed="rId4"/>
            <a:stretch>
              <a:fillRect l="-22977" t="-40120" r="-144585" b="-14710"/>
            </a:stretch>
          </a:blipFill>
        </p:spPr>
      </p:sp>
      <p:sp>
        <p:nvSpPr>
          <p:cNvPr name="Freeform 10" id="10"/>
          <p:cNvSpPr/>
          <p:nvPr/>
        </p:nvSpPr>
        <p:spPr>
          <a:xfrm flipH="false" flipV="false" rot="0">
            <a:off x="1648963" y="2144330"/>
            <a:ext cx="6722336" cy="593149"/>
          </a:xfrm>
          <a:custGeom>
            <a:avLst/>
            <a:gdLst/>
            <a:ahLst/>
            <a:cxnLst/>
            <a:rect r="r" b="b" t="t" l="l"/>
            <a:pathLst>
              <a:path h="593149" w="6722336">
                <a:moveTo>
                  <a:pt x="0" y="0"/>
                </a:moveTo>
                <a:lnTo>
                  <a:pt x="6722336" y="0"/>
                </a:lnTo>
                <a:lnTo>
                  <a:pt x="6722336" y="593150"/>
                </a:lnTo>
                <a:lnTo>
                  <a:pt x="0" y="593150"/>
                </a:lnTo>
                <a:lnTo>
                  <a:pt x="0" y="0"/>
                </a:lnTo>
                <a:close/>
              </a:path>
            </a:pathLst>
          </a:custGeom>
          <a:blipFill>
            <a:blip r:embed="rId5"/>
            <a:stretch>
              <a:fillRect l="-62484" t="-980909" r="-206430" b="-1270917"/>
            </a:stretch>
          </a:blipFill>
        </p:spPr>
      </p:sp>
      <p:sp>
        <p:nvSpPr>
          <p:cNvPr name="Freeform 11" id="11"/>
          <p:cNvSpPr/>
          <p:nvPr/>
        </p:nvSpPr>
        <p:spPr>
          <a:xfrm flipH="false" flipV="false" rot="0">
            <a:off x="10205230" y="2838943"/>
            <a:ext cx="6593458" cy="6484150"/>
          </a:xfrm>
          <a:custGeom>
            <a:avLst/>
            <a:gdLst/>
            <a:ahLst/>
            <a:cxnLst/>
            <a:rect r="r" b="b" t="t" l="l"/>
            <a:pathLst>
              <a:path h="6484150" w="6593458">
                <a:moveTo>
                  <a:pt x="0" y="0"/>
                </a:moveTo>
                <a:lnTo>
                  <a:pt x="6593458" y="0"/>
                </a:lnTo>
                <a:lnTo>
                  <a:pt x="6593458" y="6484151"/>
                </a:lnTo>
                <a:lnTo>
                  <a:pt x="0" y="6484151"/>
                </a:lnTo>
                <a:lnTo>
                  <a:pt x="0" y="0"/>
                </a:lnTo>
                <a:close/>
              </a:path>
            </a:pathLst>
          </a:custGeom>
          <a:blipFill>
            <a:blip r:embed="rId6"/>
            <a:stretch>
              <a:fillRect l="-22042" t="-39934" r="-148077" b="-14569"/>
            </a:stretch>
          </a:blipFill>
        </p:spPr>
      </p:sp>
      <p:sp>
        <p:nvSpPr>
          <p:cNvPr name="Freeform 12" id="12"/>
          <p:cNvSpPr/>
          <p:nvPr/>
        </p:nvSpPr>
        <p:spPr>
          <a:xfrm flipH="false" flipV="false" rot="0">
            <a:off x="10205230" y="2274735"/>
            <a:ext cx="6593458" cy="564208"/>
          </a:xfrm>
          <a:custGeom>
            <a:avLst/>
            <a:gdLst/>
            <a:ahLst/>
            <a:cxnLst/>
            <a:rect r="r" b="b" t="t" l="l"/>
            <a:pathLst>
              <a:path h="564208" w="6593458">
                <a:moveTo>
                  <a:pt x="0" y="0"/>
                </a:moveTo>
                <a:lnTo>
                  <a:pt x="6593458" y="0"/>
                </a:lnTo>
                <a:lnTo>
                  <a:pt x="6593458" y="564208"/>
                </a:lnTo>
                <a:lnTo>
                  <a:pt x="0" y="564208"/>
                </a:lnTo>
                <a:lnTo>
                  <a:pt x="0" y="0"/>
                </a:lnTo>
                <a:close/>
              </a:path>
            </a:pathLst>
          </a:custGeom>
          <a:blipFill>
            <a:blip r:embed="rId7"/>
            <a:stretch>
              <a:fillRect l="-45899" t="-691616" r="-183756" b="-1375374"/>
            </a:stretch>
          </a:blipFill>
        </p:spPr>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8"/>
            <a:stretch>
              <a:fillRect l="0" t="-44140" r="0" b="-4414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987540" y="114241"/>
            <a:ext cx="11496407" cy="6480837"/>
          </a:xfrm>
          <a:custGeom>
            <a:avLst/>
            <a:gdLst/>
            <a:ahLst/>
            <a:cxnLst/>
            <a:rect r="r" b="b" t="t" l="l"/>
            <a:pathLst>
              <a:path h="6480837" w="11496407">
                <a:moveTo>
                  <a:pt x="0" y="0"/>
                </a:moveTo>
                <a:lnTo>
                  <a:pt x="11496408" y="0"/>
                </a:lnTo>
                <a:lnTo>
                  <a:pt x="11496408" y="6480838"/>
                </a:lnTo>
                <a:lnTo>
                  <a:pt x="0" y="6480838"/>
                </a:lnTo>
                <a:lnTo>
                  <a:pt x="0" y="0"/>
                </a:lnTo>
                <a:close/>
              </a:path>
            </a:pathLst>
          </a:custGeom>
          <a:blipFill>
            <a:blip r:embed="rId4"/>
            <a:stretch>
              <a:fillRect l="-14137" t="-42493" r="-47517" b="-18808"/>
            </a:stretch>
          </a:blipFill>
        </p:spPr>
      </p:sp>
      <p:sp>
        <p:nvSpPr>
          <p:cNvPr name="Freeform 10" id="10"/>
          <p:cNvSpPr/>
          <p:nvPr/>
        </p:nvSpPr>
        <p:spPr>
          <a:xfrm flipH="false" flipV="false" rot="0">
            <a:off x="4521617" y="6595079"/>
            <a:ext cx="10068382" cy="3431930"/>
          </a:xfrm>
          <a:custGeom>
            <a:avLst/>
            <a:gdLst/>
            <a:ahLst/>
            <a:cxnLst/>
            <a:rect r="r" b="b" t="t" l="l"/>
            <a:pathLst>
              <a:path h="3431930" w="10068382">
                <a:moveTo>
                  <a:pt x="0" y="0"/>
                </a:moveTo>
                <a:lnTo>
                  <a:pt x="10068382" y="0"/>
                </a:lnTo>
                <a:lnTo>
                  <a:pt x="10068382" y="3431930"/>
                </a:lnTo>
                <a:lnTo>
                  <a:pt x="0" y="3431930"/>
                </a:lnTo>
                <a:lnTo>
                  <a:pt x="0" y="0"/>
                </a:lnTo>
                <a:close/>
              </a:path>
            </a:pathLst>
          </a:custGeom>
          <a:blipFill>
            <a:blip r:embed="rId5"/>
            <a:stretch>
              <a:fillRect l="-21656" t="-116478" r="-64066" b="-90006"/>
            </a:stretch>
          </a:blipFill>
        </p:spPr>
      </p:sp>
      <p:sp>
        <p:nvSpPr>
          <p:cNvPr name="Freeform 11" id="11"/>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202402" y="1220877"/>
            <a:ext cx="7883195" cy="7291382"/>
          </a:xfrm>
          <a:custGeom>
            <a:avLst/>
            <a:gdLst/>
            <a:ahLst/>
            <a:cxnLst/>
            <a:rect r="r" b="b" t="t" l="l"/>
            <a:pathLst>
              <a:path h="7291382" w="7883195">
                <a:moveTo>
                  <a:pt x="0" y="0"/>
                </a:moveTo>
                <a:lnTo>
                  <a:pt x="7883196" y="0"/>
                </a:lnTo>
                <a:lnTo>
                  <a:pt x="7883196" y="7291382"/>
                </a:lnTo>
                <a:lnTo>
                  <a:pt x="0" y="7291382"/>
                </a:lnTo>
                <a:lnTo>
                  <a:pt x="0" y="0"/>
                </a:lnTo>
                <a:close/>
              </a:path>
            </a:pathLst>
          </a:custGeom>
          <a:blipFill>
            <a:blip r:embed="rId4"/>
            <a:stretch>
              <a:fillRect l="-19849" t="-38038" r="-129767" b="-13767"/>
            </a:stretch>
          </a:blipFill>
        </p:spPr>
      </p:sp>
      <p:sp>
        <p:nvSpPr>
          <p:cNvPr name="TextBox 10" id="10"/>
          <p:cNvSpPr txBox="true"/>
          <p:nvPr/>
        </p:nvSpPr>
        <p:spPr>
          <a:xfrm rot="0">
            <a:off x="6377475" y="8844915"/>
            <a:ext cx="6031905" cy="413385"/>
          </a:xfrm>
          <a:prstGeom prst="rect">
            <a:avLst/>
          </a:prstGeom>
        </p:spPr>
        <p:txBody>
          <a:bodyPr anchor="t" rtlCol="false" tIns="0" lIns="0" bIns="0" rIns="0">
            <a:spAutoFit/>
          </a:bodyPr>
          <a:lstStyle/>
          <a:p>
            <a:pPr algn="ctr">
              <a:lnSpc>
                <a:spcPts val="3464"/>
              </a:lnSpc>
            </a:pPr>
            <a:r>
              <a:rPr lang="en-US" sz="2474" b="true">
                <a:solidFill>
                  <a:srgbClr val="085CAC"/>
                </a:solidFill>
                <a:latin typeface="Canva Sans Bold"/>
                <a:ea typeface="Canva Sans Bold"/>
                <a:cs typeface="Canva Sans Bold"/>
                <a:sym typeface="Canva Sans Bold"/>
              </a:rPr>
              <a:t>Model Accuracy: 0.24559297877128497</a:t>
            </a:r>
          </a:p>
        </p:txBody>
      </p:sp>
      <p:sp>
        <p:nvSpPr>
          <p:cNvPr name="TextBox 11" id="11"/>
          <p:cNvSpPr txBox="true"/>
          <p:nvPr/>
        </p:nvSpPr>
        <p:spPr>
          <a:xfrm rot="0">
            <a:off x="6804998" y="444809"/>
            <a:ext cx="4678004" cy="583891"/>
          </a:xfrm>
          <a:prstGeom prst="rect">
            <a:avLst/>
          </a:prstGeom>
        </p:spPr>
        <p:txBody>
          <a:bodyPr anchor="t" rtlCol="false" tIns="0" lIns="0" bIns="0" rIns="0">
            <a:spAutoFit/>
          </a:bodyPr>
          <a:lstStyle/>
          <a:p>
            <a:pPr algn="ctr">
              <a:lnSpc>
                <a:spcPts val="4775"/>
              </a:lnSpc>
            </a:pPr>
            <a:r>
              <a:rPr lang="en-US" sz="3410" b="true">
                <a:solidFill>
                  <a:srgbClr val="085CAC"/>
                </a:solidFill>
                <a:latin typeface="Canva Sans Bold"/>
                <a:ea typeface="Canva Sans Bold"/>
                <a:cs typeface="Canva Sans Bold"/>
                <a:sym typeface="Canva Sans Bold"/>
              </a:rPr>
              <a:t>Classification metrics </a:t>
            </a:r>
          </a:p>
        </p:txBody>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5"/>
            <a:stretch>
              <a:fillRect l="0" t="-44140" r="0" b="-44140"/>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4"/>
            <a:stretch>
              <a:fillRect l="0" t="-44140" r="0" b="-44140"/>
            </a:stretch>
          </a:blipFill>
          <a:ln cap="sq">
            <a:noFill/>
            <a:prstDash val="solid"/>
            <a:miter/>
          </a:ln>
        </p:spPr>
      </p:sp>
      <p:sp>
        <p:nvSpPr>
          <p:cNvPr name="Freeform 10" id="10"/>
          <p:cNvSpPr/>
          <p:nvPr/>
        </p:nvSpPr>
        <p:spPr>
          <a:xfrm flipH="false" flipV="false" rot="0">
            <a:off x="6355838" y="2820804"/>
            <a:ext cx="5576323" cy="6679342"/>
          </a:xfrm>
          <a:custGeom>
            <a:avLst/>
            <a:gdLst/>
            <a:ahLst/>
            <a:cxnLst/>
            <a:rect r="r" b="b" t="t" l="l"/>
            <a:pathLst>
              <a:path h="6679342" w="5576323">
                <a:moveTo>
                  <a:pt x="0" y="0"/>
                </a:moveTo>
                <a:lnTo>
                  <a:pt x="5576324" y="0"/>
                </a:lnTo>
                <a:lnTo>
                  <a:pt x="5576324" y="6679342"/>
                </a:lnTo>
                <a:lnTo>
                  <a:pt x="0" y="6679342"/>
                </a:lnTo>
                <a:lnTo>
                  <a:pt x="0" y="0"/>
                </a:lnTo>
                <a:close/>
              </a:path>
            </a:pathLst>
          </a:custGeom>
          <a:blipFill>
            <a:blip r:embed="rId5"/>
            <a:stretch>
              <a:fillRect l="-28877" t="-51431" r="-232944" b="-18483"/>
            </a:stretch>
          </a:blipFill>
        </p:spPr>
      </p:sp>
      <p:sp>
        <p:nvSpPr>
          <p:cNvPr name="TextBox 11" id="11"/>
          <p:cNvSpPr txBox="true"/>
          <p:nvPr/>
        </p:nvSpPr>
        <p:spPr>
          <a:xfrm rot="0">
            <a:off x="7028711" y="952500"/>
            <a:ext cx="3457476" cy="639011"/>
          </a:xfrm>
          <a:prstGeom prst="rect">
            <a:avLst/>
          </a:prstGeom>
        </p:spPr>
        <p:txBody>
          <a:bodyPr anchor="t" rtlCol="false" tIns="0" lIns="0" bIns="0" rIns="0">
            <a:spAutoFit/>
          </a:bodyPr>
          <a:lstStyle/>
          <a:p>
            <a:pPr algn="ctr">
              <a:lnSpc>
                <a:spcPts val="5203"/>
              </a:lnSpc>
            </a:pPr>
            <a:r>
              <a:rPr lang="en-US" sz="3717" b="true">
                <a:solidFill>
                  <a:srgbClr val="1848A0"/>
                </a:solidFill>
                <a:latin typeface="Canva Sans Bold"/>
                <a:ea typeface="Canva Sans Bold"/>
                <a:cs typeface="Canva Sans Bold"/>
                <a:sym typeface="Canva Sans Bold"/>
              </a:rPr>
              <a:t>FINAL OUTPUT</a:t>
            </a:r>
          </a:p>
        </p:txBody>
      </p:sp>
      <p:sp>
        <p:nvSpPr>
          <p:cNvPr name="TextBox 12" id="12"/>
          <p:cNvSpPr txBox="true"/>
          <p:nvPr/>
        </p:nvSpPr>
        <p:spPr>
          <a:xfrm rot="0">
            <a:off x="1502919" y="1851031"/>
            <a:ext cx="14322378" cy="504949"/>
          </a:xfrm>
          <a:prstGeom prst="rect">
            <a:avLst/>
          </a:prstGeom>
        </p:spPr>
        <p:txBody>
          <a:bodyPr anchor="t" rtlCol="false" tIns="0" lIns="0" bIns="0" rIns="0">
            <a:spAutoFit/>
          </a:bodyPr>
          <a:lstStyle/>
          <a:p>
            <a:pPr algn="ctr">
              <a:lnSpc>
                <a:spcPts val="4116"/>
              </a:lnSpc>
            </a:pPr>
            <a:r>
              <a:rPr lang="en-US" sz="2940" b="true">
                <a:solidFill>
                  <a:srgbClr val="1848A0"/>
                </a:solidFill>
                <a:latin typeface="Canva Sans Bold"/>
                <a:ea typeface="Canva Sans Bold"/>
                <a:cs typeface="Canva Sans Bold"/>
                <a:sym typeface="Canva Sans Bold"/>
              </a:rPr>
              <a:t>Made predictions on the test set and saved results to test_shohel.csv.</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109187"/>
            <a:ext cx="11842469" cy="3177813"/>
            <a:chOff x="0" y="0"/>
            <a:chExt cx="9357013" cy="2510865"/>
          </a:xfrm>
        </p:grpSpPr>
        <p:sp>
          <p:nvSpPr>
            <p:cNvPr name="Freeform 3" id="3"/>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4" id="4"/>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9914"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85CAC"/>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84493" y="9014056"/>
            <a:ext cx="2545888" cy="25458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653503" y="424712"/>
            <a:ext cx="2155831" cy="1347395"/>
          </a:xfrm>
          <a:custGeom>
            <a:avLst/>
            <a:gdLst/>
            <a:ahLst/>
            <a:cxnLst/>
            <a:rect r="r" b="b" t="t" l="l"/>
            <a:pathLst>
              <a:path h="1347395" w="2155831">
                <a:moveTo>
                  <a:pt x="0" y="0"/>
                </a:moveTo>
                <a:lnTo>
                  <a:pt x="2155832" y="0"/>
                </a:lnTo>
                <a:lnTo>
                  <a:pt x="2155832" y="1347395"/>
                </a:lnTo>
                <a:lnTo>
                  <a:pt x="0" y="1347395"/>
                </a:lnTo>
                <a:lnTo>
                  <a:pt x="0" y="0"/>
                </a:lnTo>
                <a:close/>
              </a:path>
            </a:pathLst>
          </a:custGeom>
          <a:blipFill>
            <a:blip r:embed="rId2"/>
            <a:stretch>
              <a:fillRect l="0" t="0" r="0" b="0"/>
            </a:stretch>
          </a:blipFill>
        </p:spPr>
      </p:sp>
      <p:sp>
        <p:nvSpPr>
          <p:cNvPr name="Freeform 12" id="12"/>
          <p:cNvSpPr/>
          <p:nvPr/>
        </p:nvSpPr>
        <p:spPr>
          <a:xfrm flipH="false" flipV="false" rot="0">
            <a:off x="-100855" y="0"/>
            <a:ext cx="18489710" cy="10931082"/>
          </a:xfrm>
          <a:custGeom>
            <a:avLst/>
            <a:gdLst/>
            <a:ahLst/>
            <a:cxnLst/>
            <a:rect r="r" b="b" t="t" l="l"/>
            <a:pathLst>
              <a:path h="10931082" w="18489710">
                <a:moveTo>
                  <a:pt x="0" y="0"/>
                </a:moveTo>
                <a:lnTo>
                  <a:pt x="18489710" y="0"/>
                </a:lnTo>
                <a:lnTo>
                  <a:pt x="18489710" y="10931082"/>
                </a:lnTo>
                <a:lnTo>
                  <a:pt x="0" y="10931082"/>
                </a:lnTo>
                <a:lnTo>
                  <a:pt x="0" y="0"/>
                </a:lnTo>
                <a:close/>
              </a:path>
            </a:pathLst>
          </a:custGeom>
          <a:blipFill>
            <a:blip r:embed="rId3">
              <a:alphaModFix amt="42000"/>
            </a:blip>
            <a:stretch>
              <a:fillRect l="-9092" t="0" r="-6717" b="0"/>
            </a:stretch>
          </a:blipFill>
        </p:spPr>
      </p:sp>
      <p:sp>
        <p:nvSpPr>
          <p:cNvPr name="TextBox 13" id="13"/>
          <p:cNvSpPr txBox="true"/>
          <p:nvPr/>
        </p:nvSpPr>
        <p:spPr>
          <a:xfrm rot="0">
            <a:off x="8688873" y="3855931"/>
            <a:ext cx="8766566" cy="495300"/>
          </a:xfrm>
          <a:prstGeom prst="rect">
            <a:avLst/>
          </a:prstGeom>
        </p:spPr>
        <p:txBody>
          <a:bodyPr anchor="t" rtlCol="false" tIns="0" lIns="0" bIns="0" rIns="0">
            <a:spAutoFit/>
          </a:bodyPr>
          <a:lstStyle/>
          <a:p>
            <a:pPr algn="l">
              <a:lnSpc>
                <a:spcPts val="4199"/>
              </a:lnSpc>
            </a:pPr>
            <a:r>
              <a:rPr lang="en-US" b="true" sz="2999" spc="299">
                <a:solidFill>
                  <a:srgbClr val="000000"/>
                </a:solidFill>
                <a:latin typeface="Garet Bold"/>
                <a:ea typeface="Garet Bold"/>
                <a:cs typeface="Garet Bold"/>
                <a:sym typeface="Garet Bold"/>
              </a:rPr>
              <a:t>FOR YOUR ATTENTION</a:t>
            </a:r>
          </a:p>
        </p:txBody>
      </p:sp>
      <p:sp>
        <p:nvSpPr>
          <p:cNvPr name="TextBox 14" id="14"/>
          <p:cNvSpPr txBox="true"/>
          <p:nvPr/>
        </p:nvSpPr>
        <p:spPr>
          <a:xfrm rot="0">
            <a:off x="8484493" y="2380191"/>
            <a:ext cx="8795646" cy="1523365"/>
          </a:xfrm>
          <a:prstGeom prst="rect">
            <a:avLst/>
          </a:prstGeom>
        </p:spPr>
        <p:txBody>
          <a:bodyPr anchor="t" rtlCol="false" tIns="0" lIns="0" bIns="0" rIns="0">
            <a:spAutoFit/>
          </a:bodyPr>
          <a:lstStyle/>
          <a:p>
            <a:pPr algn="l">
              <a:lnSpc>
                <a:spcPts val="11960"/>
              </a:lnSpc>
            </a:pPr>
            <a:r>
              <a:rPr lang="en-US" sz="10400" b="true">
                <a:solidFill>
                  <a:srgbClr val="1848A0"/>
                </a:solidFill>
                <a:latin typeface="Garet Bold"/>
                <a:ea typeface="Garet Bold"/>
                <a:cs typeface="Garet Bold"/>
                <a:sym typeface="Gare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2543" y="5314950"/>
            <a:ext cx="16484814" cy="1696142"/>
          </a:xfrm>
          <a:custGeom>
            <a:avLst/>
            <a:gdLst/>
            <a:ahLst/>
            <a:cxnLst/>
            <a:rect r="r" b="b" t="t" l="l"/>
            <a:pathLst>
              <a:path h="1696142" w="16484814">
                <a:moveTo>
                  <a:pt x="0" y="0"/>
                </a:moveTo>
                <a:lnTo>
                  <a:pt x="16484814" y="0"/>
                </a:lnTo>
                <a:lnTo>
                  <a:pt x="16484814" y="1696142"/>
                </a:lnTo>
                <a:lnTo>
                  <a:pt x="0" y="169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2227431"/>
            <a:chOff x="0" y="0"/>
            <a:chExt cx="4816593" cy="586648"/>
          </a:xfrm>
        </p:grpSpPr>
        <p:sp>
          <p:nvSpPr>
            <p:cNvPr name="Freeform 4" id="4"/>
            <p:cNvSpPr/>
            <p:nvPr/>
          </p:nvSpPr>
          <p:spPr>
            <a:xfrm flipH="false" flipV="false" rot="0">
              <a:off x="0" y="0"/>
              <a:ext cx="4816592" cy="586648"/>
            </a:xfrm>
            <a:custGeom>
              <a:avLst/>
              <a:gdLst/>
              <a:ahLst/>
              <a:cxnLst/>
              <a:rect r="r" b="b" t="t" l="l"/>
              <a:pathLst>
                <a:path h="586648" w="4816592">
                  <a:moveTo>
                    <a:pt x="0" y="0"/>
                  </a:moveTo>
                  <a:lnTo>
                    <a:pt x="4816592" y="0"/>
                  </a:lnTo>
                  <a:lnTo>
                    <a:pt x="4816592" y="586648"/>
                  </a:lnTo>
                  <a:lnTo>
                    <a:pt x="0" y="586648"/>
                  </a:lnTo>
                  <a:close/>
                </a:path>
              </a:pathLst>
            </a:custGeom>
            <a:solidFill>
              <a:srgbClr val="085CAC"/>
            </a:solidFill>
          </p:spPr>
        </p:sp>
        <p:sp>
          <p:nvSpPr>
            <p:cNvPr name="TextBox 5" id="5"/>
            <p:cNvSpPr txBox="true"/>
            <p:nvPr/>
          </p:nvSpPr>
          <p:spPr>
            <a:xfrm>
              <a:off x="0" y="-38100"/>
              <a:ext cx="4816593" cy="62474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01593" y="656528"/>
            <a:ext cx="4588107"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STEPS</a:t>
            </a:r>
          </a:p>
        </p:txBody>
      </p:sp>
      <p:sp>
        <p:nvSpPr>
          <p:cNvPr name="TextBox 7" id="7"/>
          <p:cNvSpPr txBox="true"/>
          <p:nvPr/>
        </p:nvSpPr>
        <p:spPr>
          <a:xfrm rot="0">
            <a:off x="4746772" y="5911561"/>
            <a:ext cx="2703607" cy="455295"/>
          </a:xfrm>
          <a:prstGeom prst="rect">
            <a:avLst/>
          </a:prstGeom>
        </p:spPr>
        <p:txBody>
          <a:bodyPr anchor="t" rtlCol="false" tIns="0" lIns="0" bIns="0" rIns="0">
            <a:spAutoFit/>
          </a:bodyPr>
          <a:lstStyle/>
          <a:p>
            <a:pPr algn="ctr">
              <a:lnSpc>
                <a:spcPts val="3779"/>
              </a:lnSpc>
            </a:pPr>
            <a:r>
              <a:rPr lang="en-US" sz="2700" b="true">
                <a:solidFill>
                  <a:srgbClr val="FFFFFF"/>
                </a:solidFill>
                <a:latin typeface="Garet Bold"/>
                <a:ea typeface="Garet Bold"/>
                <a:cs typeface="Garet Bold"/>
                <a:sym typeface="Garet Bold"/>
              </a:rPr>
              <a:t>Preprocessing</a:t>
            </a:r>
          </a:p>
        </p:txBody>
      </p:sp>
      <p:sp>
        <p:nvSpPr>
          <p:cNvPr name="TextBox 8" id="8"/>
          <p:cNvSpPr txBox="true"/>
          <p:nvPr/>
        </p:nvSpPr>
        <p:spPr>
          <a:xfrm rot="0">
            <a:off x="8067347" y="5709256"/>
            <a:ext cx="2468508" cy="931545"/>
          </a:xfrm>
          <a:prstGeom prst="rect">
            <a:avLst/>
          </a:prstGeom>
        </p:spPr>
        <p:txBody>
          <a:bodyPr anchor="t" rtlCol="false" tIns="0" lIns="0" bIns="0" rIns="0">
            <a:spAutoFit/>
          </a:bodyPr>
          <a:lstStyle/>
          <a:p>
            <a:pPr algn="ctr">
              <a:lnSpc>
                <a:spcPts val="3779"/>
              </a:lnSpc>
            </a:pPr>
            <a:r>
              <a:rPr lang="en-US" sz="2699" b="true">
                <a:solidFill>
                  <a:srgbClr val="FFFFFF"/>
                </a:solidFill>
                <a:latin typeface="Garet Bold"/>
                <a:ea typeface="Garet Bold"/>
                <a:cs typeface="Garet Bold"/>
                <a:sym typeface="Garet Bold"/>
              </a:rPr>
              <a:t>Feature Eengineering</a:t>
            </a:r>
          </a:p>
        </p:txBody>
      </p:sp>
      <p:sp>
        <p:nvSpPr>
          <p:cNvPr name="TextBox 9" id="9"/>
          <p:cNvSpPr txBox="true"/>
          <p:nvPr/>
        </p:nvSpPr>
        <p:spPr>
          <a:xfrm rot="0">
            <a:off x="10614720" y="5753100"/>
            <a:ext cx="3456884" cy="775692"/>
          </a:xfrm>
          <a:prstGeom prst="rect">
            <a:avLst/>
          </a:prstGeom>
        </p:spPr>
        <p:txBody>
          <a:bodyPr anchor="t" rtlCol="false" tIns="0" lIns="0" bIns="0" rIns="0">
            <a:spAutoFit/>
          </a:bodyPr>
          <a:lstStyle/>
          <a:p>
            <a:pPr algn="ctr">
              <a:lnSpc>
                <a:spcPts val="3154"/>
              </a:lnSpc>
            </a:pPr>
            <a:r>
              <a:rPr lang="en-US" sz="2253" b="true">
                <a:solidFill>
                  <a:srgbClr val="FFFFFF"/>
                </a:solidFill>
                <a:latin typeface="Garet Bold"/>
                <a:ea typeface="Garet Bold"/>
                <a:cs typeface="Garet Bold"/>
                <a:sym typeface="Garet Bold"/>
              </a:rPr>
              <a:t>DATA </a:t>
            </a:r>
          </a:p>
          <a:p>
            <a:pPr algn="ctr">
              <a:lnSpc>
                <a:spcPts val="3154"/>
              </a:lnSpc>
            </a:pPr>
            <a:r>
              <a:rPr lang="en-US" sz="2253" b="true">
                <a:solidFill>
                  <a:srgbClr val="FFFFFF"/>
                </a:solidFill>
                <a:latin typeface="Garet Bold"/>
                <a:ea typeface="Garet Bold"/>
                <a:cs typeface="Garet Bold"/>
                <a:sym typeface="Garet Bold"/>
              </a:rPr>
              <a:t>VISULAIZATION</a:t>
            </a:r>
          </a:p>
        </p:txBody>
      </p:sp>
      <p:sp>
        <p:nvSpPr>
          <p:cNvPr name="TextBox 10" id="10"/>
          <p:cNvSpPr txBox="true"/>
          <p:nvPr/>
        </p:nvSpPr>
        <p:spPr>
          <a:xfrm rot="0">
            <a:off x="14391767" y="5908536"/>
            <a:ext cx="2661448" cy="455295"/>
          </a:xfrm>
          <a:prstGeom prst="rect">
            <a:avLst/>
          </a:prstGeom>
        </p:spPr>
        <p:txBody>
          <a:bodyPr anchor="t" rtlCol="false" tIns="0" lIns="0" bIns="0" rIns="0">
            <a:spAutoFit/>
          </a:bodyPr>
          <a:lstStyle/>
          <a:p>
            <a:pPr algn="ctr">
              <a:lnSpc>
                <a:spcPts val="3779"/>
              </a:lnSpc>
            </a:pPr>
            <a:r>
              <a:rPr lang="en-US" b="true" sz="2699">
                <a:solidFill>
                  <a:srgbClr val="FFFFFF"/>
                </a:solidFill>
                <a:latin typeface="Garet Bold"/>
                <a:ea typeface="Garet Bold"/>
                <a:cs typeface="Garet Bold"/>
                <a:sym typeface="Garet Bold"/>
              </a:rPr>
              <a:t>DELIVERABLES</a:t>
            </a:r>
          </a:p>
        </p:txBody>
      </p:sp>
      <p:sp>
        <p:nvSpPr>
          <p:cNvPr name="AutoShape 11" id="11"/>
          <p:cNvSpPr/>
          <p:nvPr/>
        </p:nvSpPr>
        <p:spPr>
          <a:xfrm>
            <a:off x="2713569" y="7011092"/>
            <a:ext cx="0" cy="2713937"/>
          </a:xfrm>
          <a:prstGeom prst="line">
            <a:avLst/>
          </a:prstGeom>
          <a:ln cap="flat" w="47625">
            <a:solidFill>
              <a:srgbClr val="0345E4"/>
            </a:solidFill>
            <a:prstDash val="solid"/>
            <a:headEnd type="none" len="sm" w="sm"/>
            <a:tailEnd type="oval" len="lg" w="lg"/>
          </a:ln>
        </p:spPr>
      </p:sp>
      <p:sp>
        <p:nvSpPr>
          <p:cNvPr name="AutoShape 12" id="12"/>
          <p:cNvSpPr/>
          <p:nvPr/>
        </p:nvSpPr>
        <p:spPr>
          <a:xfrm flipV="true">
            <a:off x="5975988" y="2760081"/>
            <a:ext cx="0" cy="2583444"/>
          </a:xfrm>
          <a:prstGeom prst="line">
            <a:avLst/>
          </a:prstGeom>
          <a:ln cap="flat" w="47625">
            <a:solidFill>
              <a:srgbClr val="000000"/>
            </a:solidFill>
            <a:prstDash val="solid"/>
            <a:headEnd type="none" len="sm" w="sm"/>
            <a:tailEnd type="oval" len="lg" w="lg"/>
          </a:ln>
        </p:spPr>
      </p:sp>
      <p:sp>
        <p:nvSpPr>
          <p:cNvPr name="AutoShape 13" id="13"/>
          <p:cNvSpPr/>
          <p:nvPr/>
        </p:nvSpPr>
        <p:spPr>
          <a:xfrm flipV="true">
            <a:off x="12343162" y="2760081"/>
            <a:ext cx="0" cy="2583444"/>
          </a:xfrm>
          <a:prstGeom prst="line">
            <a:avLst/>
          </a:prstGeom>
          <a:ln cap="flat" w="47625">
            <a:solidFill>
              <a:srgbClr val="000000"/>
            </a:solidFill>
            <a:prstDash val="solid"/>
            <a:headEnd type="none" len="sm" w="sm"/>
            <a:tailEnd type="oval" len="lg" w="lg"/>
          </a:ln>
        </p:spPr>
      </p:sp>
      <p:sp>
        <p:nvSpPr>
          <p:cNvPr name="AutoShape 14" id="14"/>
          <p:cNvSpPr/>
          <p:nvPr/>
        </p:nvSpPr>
        <p:spPr>
          <a:xfrm>
            <a:off x="9038429" y="7011092"/>
            <a:ext cx="0" cy="2713937"/>
          </a:xfrm>
          <a:prstGeom prst="line">
            <a:avLst/>
          </a:prstGeom>
          <a:ln cap="flat" w="47625">
            <a:solidFill>
              <a:srgbClr val="0345E4"/>
            </a:solidFill>
            <a:prstDash val="solid"/>
            <a:headEnd type="none" len="sm" w="sm"/>
            <a:tailEnd type="oval" len="lg" w="lg"/>
          </a:ln>
        </p:spPr>
      </p:sp>
      <p:sp>
        <p:nvSpPr>
          <p:cNvPr name="TextBox 15" id="15"/>
          <p:cNvSpPr txBox="true"/>
          <p:nvPr/>
        </p:nvSpPr>
        <p:spPr>
          <a:xfrm rot="0">
            <a:off x="3006242" y="7801667"/>
            <a:ext cx="4444136"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Load all csv files and understand the attribute present in these files</a:t>
            </a:r>
          </a:p>
        </p:txBody>
      </p:sp>
      <p:sp>
        <p:nvSpPr>
          <p:cNvPr name="TextBox 16" id="16"/>
          <p:cNvSpPr txBox="true"/>
          <p:nvPr/>
        </p:nvSpPr>
        <p:spPr>
          <a:xfrm rot="0">
            <a:off x="6261979" y="2553190"/>
            <a:ext cx="5795192" cy="2321469"/>
          </a:xfrm>
          <a:prstGeom prst="rect">
            <a:avLst/>
          </a:prstGeom>
        </p:spPr>
        <p:txBody>
          <a:bodyPr anchor="t" rtlCol="false" tIns="0" lIns="0" bIns="0" rIns="0">
            <a:spAutoFit/>
          </a:bodyPr>
          <a:lstStyle/>
          <a:p>
            <a:pPr algn="just" marL="0" indent="0" lvl="0">
              <a:lnSpc>
                <a:spcPts val="3103"/>
              </a:lnSpc>
            </a:pPr>
            <a:r>
              <a:rPr lang="en-US" sz="2069">
                <a:solidFill>
                  <a:srgbClr val="000000"/>
                </a:solidFill>
                <a:latin typeface="Open Sans"/>
                <a:ea typeface="Open Sans"/>
                <a:cs typeface="Open Sans"/>
                <a:sym typeface="Open Sans"/>
              </a:rPr>
              <a:t>Using regex removing special characters,trailing and leading spaces from </a:t>
            </a:r>
            <a:r>
              <a:rPr lang="en-US" sz="2069">
                <a:solidFill>
                  <a:srgbClr val="085CAC"/>
                </a:solidFill>
                <a:latin typeface="Open Sans"/>
                <a:ea typeface="Open Sans"/>
                <a:cs typeface="Open Sans"/>
                <a:sym typeface="Open Sans"/>
              </a:rPr>
              <a:t>primary_call_reason in reason dataset</a:t>
            </a:r>
            <a:r>
              <a:rPr lang="en-US" sz="2069">
                <a:solidFill>
                  <a:srgbClr val="000000"/>
                </a:solidFill>
                <a:latin typeface="Open Sans"/>
                <a:ea typeface="Open Sans"/>
                <a:cs typeface="Open Sans"/>
                <a:sym typeface="Open Sans"/>
              </a:rPr>
              <a:t>.Also finding </a:t>
            </a:r>
            <a:r>
              <a:rPr lang="en-US" sz="2069">
                <a:solidFill>
                  <a:srgbClr val="085CAC"/>
                </a:solidFill>
                <a:latin typeface="Open Sans"/>
                <a:ea typeface="Open Sans"/>
                <a:cs typeface="Open Sans"/>
                <a:sym typeface="Open Sans"/>
              </a:rPr>
              <a:t>missing and NAN values in customer dataset elite_level_code</a:t>
            </a:r>
            <a:r>
              <a:rPr lang="en-US" sz="2069">
                <a:solidFill>
                  <a:srgbClr val="000000"/>
                </a:solidFill>
                <a:latin typeface="Open Sans"/>
                <a:ea typeface="Open Sans"/>
                <a:cs typeface="Open Sans"/>
                <a:sym typeface="Open Sans"/>
              </a:rPr>
              <a:t> and fill with mode value and similarly done for sentiment dataset</a:t>
            </a:r>
          </a:p>
        </p:txBody>
      </p:sp>
      <p:sp>
        <p:nvSpPr>
          <p:cNvPr name="TextBox 17" id="17"/>
          <p:cNvSpPr txBox="true"/>
          <p:nvPr/>
        </p:nvSpPr>
        <p:spPr>
          <a:xfrm rot="0">
            <a:off x="12686431" y="3528607"/>
            <a:ext cx="4444136" cy="8553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Using Barplot ,Bargraph and Boxplot</a:t>
            </a:r>
          </a:p>
        </p:txBody>
      </p:sp>
      <p:sp>
        <p:nvSpPr>
          <p:cNvPr name="TextBox 18" id="18"/>
          <p:cNvSpPr txBox="true"/>
          <p:nvPr/>
        </p:nvSpPr>
        <p:spPr>
          <a:xfrm rot="0">
            <a:off x="9301601" y="7296842"/>
            <a:ext cx="6420890" cy="3512104"/>
          </a:xfrm>
          <a:prstGeom prst="rect">
            <a:avLst/>
          </a:prstGeom>
        </p:spPr>
        <p:txBody>
          <a:bodyPr anchor="t" rtlCol="false" tIns="0" lIns="0" bIns="0" rIns="0">
            <a:spAutoFit/>
          </a:bodyPr>
          <a:lstStyle/>
          <a:p>
            <a:pPr algn="just">
              <a:lnSpc>
                <a:spcPts val="3099"/>
              </a:lnSpc>
            </a:pPr>
            <a:r>
              <a:rPr lang="en-US" sz="2066">
                <a:solidFill>
                  <a:srgbClr val="000000"/>
                </a:solidFill>
                <a:latin typeface="Open Sans"/>
                <a:ea typeface="Open Sans"/>
                <a:cs typeface="Open Sans"/>
                <a:sym typeface="Open Sans"/>
              </a:rPr>
              <a:t>calculation of </a:t>
            </a:r>
          </a:p>
          <a:p>
            <a:pPr algn="just">
              <a:lnSpc>
                <a:spcPts val="3099"/>
              </a:lnSpc>
            </a:pPr>
            <a:r>
              <a:rPr lang="en-US" sz="2066">
                <a:solidFill>
                  <a:srgbClr val="000000"/>
                </a:solidFill>
                <a:latin typeface="Open Sans"/>
                <a:ea typeface="Open Sans"/>
                <a:cs typeface="Open Sans"/>
                <a:sym typeface="Open Sans"/>
              </a:rPr>
              <a:t>AHT = Total Handle Time / Total Number of Calls</a:t>
            </a:r>
          </a:p>
          <a:p>
            <a:pPr algn="just">
              <a:lnSpc>
                <a:spcPts val="3099"/>
              </a:lnSpc>
            </a:pPr>
            <a:r>
              <a:rPr lang="en-US" sz="2066">
                <a:solidFill>
                  <a:srgbClr val="000000"/>
                </a:solidFill>
                <a:latin typeface="Open Sans"/>
                <a:ea typeface="Open Sans"/>
                <a:cs typeface="Open Sans"/>
                <a:sym typeface="Open Sans"/>
              </a:rPr>
              <a:t>AST = Total Waiting Time / Total Number of Calls</a:t>
            </a:r>
          </a:p>
          <a:p>
            <a:pPr algn="just">
              <a:lnSpc>
                <a:spcPts val="3099"/>
              </a:lnSpc>
            </a:pPr>
            <a:r>
              <a:rPr lang="en-US" sz="2066">
                <a:solidFill>
                  <a:srgbClr val="000000"/>
                </a:solidFill>
                <a:latin typeface="Open Sans"/>
                <a:ea typeface="Open Sans"/>
                <a:cs typeface="Open Sans"/>
                <a:sym typeface="Open Sans"/>
              </a:rPr>
              <a:t>with the help of call_start_datetime, agent_assigned_datetime and call_end_datetime</a:t>
            </a:r>
          </a:p>
          <a:p>
            <a:pPr algn="just">
              <a:lnSpc>
                <a:spcPts val="3099"/>
              </a:lnSpc>
            </a:pPr>
          </a:p>
          <a:p>
            <a:pPr algn="just">
              <a:lnSpc>
                <a:spcPts val="3099"/>
              </a:lnSpc>
            </a:pPr>
          </a:p>
          <a:p>
            <a:pPr algn="just">
              <a:lnSpc>
                <a:spcPts val="3099"/>
              </a:lnSpc>
            </a:pPr>
          </a:p>
          <a:p>
            <a:pPr algn="just" marL="0" indent="0" lvl="0">
              <a:lnSpc>
                <a:spcPts val="3099"/>
              </a:lnSpc>
            </a:pPr>
          </a:p>
        </p:txBody>
      </p:sp>
      <p:grpSp>
        <p:nvGrpSpPr>
          <p:cNvPr name="Group 19" id="19"/>
          <p:cNvGrpSpPr/>
          <p:nvPr/>
        </p:nvGrpSpPr>
        <p:grpSpPr>
          <a:xfrm rot="5400000">
            <a:off x="901593" y="2672654"/>
            <a:ext cx="1479329" cy="14793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5400000">
            <a:off x="1916531" y="3551900"/>
            <a:ext cx="771724" cy="7717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6287059" y="8247665"/>
            <a:ext cx="2954728" cy="295472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361766" y="5918764"/>
            <a:ext cx="2703607" cy="455295"/>
          </a:xfrm>
          <a:prstGeom prst="rect">
            <a:avLst/>
          </a:prstGeom>
        </p:spPr>
        <p:txBody>
          <a:bodyPr anchor="t" rtlCol="false" tIns="0" lIns="0" bIns="0" rIns="0">
            <a:spAutoFit/>
          </a:bodyPr>
          <a:lstStyle/>
          <a:p>
            <a:pPr algn="ctr">
              <a:lnSpc>
                <a:spcPts val="3779"/>
              </a:lnSpc>
            </a:pPr>
            <a:r>
              <a:rPr lang="en-US" sz="2700" b="true">
                <a:solidFill>
                  <a:srgbClr val="FFFFFF"/>
                </a:solidFill>
                <a:latin typeface="Garet Bold"/>
                <a:ea typeface="Garet Bold"/>
                <a:cs typeface="Garet Bold"/>
                <a:sym typeface="Garet Bold"/>
              </a:rPr>
              <a:t>Load 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971440" y="711156"/>
            <a:ext cx="4568944" cy="146676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DELIVERABLE</a:t>
            </a:r>
          </a:p>
          <a:p>
            <a:pPr algn="l">
              <a:lnSpc>
                <a:spcPts val="5877"/>
              </a:lnSpc>
            </a:pPr>
          </a:p>
        </p:txBody>
      </p:sp>
      <p:sp>
        <p:nvSpPr>
          <p:cNvPr name="TextBox 10" id="10"/>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TextBox 11" id="11"/>
          <p:cNvSpPr txBox="true"/>
          <p:nvPr/>
        </p:nvSpPr>
        <p:spPr>
          <a:xfrm rot="0">
            <a:off x="9977316" y="226094"/>
            <a:ext cx="563068" cy="1443286"/>
          </a:xfrm>
          <a:prstGeom prst="rect">
            <a:avLst/>
          </a:prstGeom>
        </p:spPr>
        <p:txBody>
          <a:bodyPr anchor="t" rtlCol="false" tIns="0" lIns="0" bIns="0" rIns="0">
            <a:spAutoFit/>
          </a:bodyPr>
          <a:lstStyle/>
          <a:p>
            <a:pPr algn="ctr">
              <a:lnSpc>
                <a:spcPts val="11780"/>
              </a:lnSpc>
            </a:pPr>
            <a:r>
              <a:rPr lang="en-US" sz="8414" b="true">
                <a:solidFill>
                  <a:srgbClr val="000000"/>
                </a:solidFill>
                <a:latin typeface="Canva Sans Bold"/>
                <a:ea typeface="Canva Sans Bold"/>
                <a:cs typeface="Canva Sans Bold"/>
                <a:sym typeface="Canva Sans Bold"/>
              </a:rPr>
              <a:t>1</a:t>
            </a:r>
          </a:p>
        </p:txBody>
      </p:sp>
      <p:sp>
        <p:nvSpPr>
          <p:cNvPr name="TextBox 12" id="12"/>
          <p:cNvSpPr txBox="true"/>
          <p:nvPr/>
        </p:nvSpPr>
        <p:spPr>
          <a:xfrm rot="0">
            <a:off x="1502919" y="1621756"/>
            <a:ext cx="15610337" cy="8309340"/>
          </a:xfrm>
          <a:prstGeom prst="rect">
            <a:avLst/>
          </a:prstGeom>
        </p:spPr>
        <p:txBody>
          <a:bodyPr anchor="t" rtlCol="false" tIns="0" lIns="0" bIns="0" rIns="0">
            <a:spAutoFit/>
          </a:bodyPr>
          <a:lstStyle/>
          <a:p>
            <a:pPr algn="l">
              <a:lnSpc>
                <a:spcPts val="3479"/>
              </a:lnSpc>
            </a:pPr>
            <a:r>
              <a:rPr lang="en-US" sz="2485">
                <a:solidFill>
                  <a:srgbClr val="000000"/>
                </a:solidFill>
                <a:latin typeface="Canva Sans"/>
                <a:ea typeface="Canva Sans"/>
                <a:cs typeface="Canva Sans"/>
                <a:sym typeface="Canva Sans"/>
              </a:rPr>
              <a:t>Explore the factors contributing to extended call durations, such as agent performance, call types, and sentiment. Identify key drivers of long AHT and AST, especially during high volume call periods.</a:t>
            </a:r>
          </a:p>
          <a:p>
            <a:pPr algn="l">
              <a:lnSpc>
                <a:spcPts val="3479"/>
              </a:lnSpc>
            </a:pPr>
          </a:p>
          <a:p>
            <a:pPr algn="l">
              <a:lnSpc>
                <a:spcPts val="3479"/>
              </a:lnSpc>
            </a:pPr>
            <a:r>
              <a:rPr lang="en-US" sz="2485" b="true">
                <a:solidFill>
                  <a:srgbClr val="000000"/>
                </a:solidFill>
                <a:latin typeface="Canva Sans Bold"/>
                <a:ea typeface="Canva Sans Bold"/>
                <a:cs typeface="Canva Sans Bold"/>
                <a:sym typeface="Canva Sans Bold"/>
              </a:rPr>
              <a:t>Agent Performance</a:t>
            </a:r>
            <a:r>
              <a:rPr lang="en-US" sz="2485">
                <a:solidFill>
                  <a:srgbClr val="000000"/>
                </a:solidFill>
                <a:latin typeface="Canva Sans"/>
                <a:ea typeface="Canva Sans"/>
                <a:cs typeface="Canva Sans"/>
                <a:sym typeface="Canva Sans"/>
              </a:rPr>
              <a:t>-:  The tone and behavior of agents during calls can significantly influence call durations. Agents who maintain a calm and friendly tone may handle calls more efficiently, whereas those who are neutral or frustrated may lead to longer calls.</a:t>
            </a:r>
          </a:p>
          <a:p>
            <a:pPr algn="l">
              <a:lnSpc>
                <a:spcPts val="3479"/>
              </a:lnSpc>
            </a:pPr>
          </a:p>
          <a:p>
            <a:pPr algn="l">
              <a:lnSpc>
                <a:spcPts val="3479"/>
              </a:lnSpc>
            </a:pPr>
            <a:r>
              <a:rPr lang="en-US" sz="2485" b="true">
                <a:solidFill>
                  <a:srgbClr val="000000"/>
                </a:solidFill>
                <a:latin typeface="Canva Sans Bold"/>
                <a:ea typeface="Canva Sans Bold"/>
                <a:cs typeface="Canva Sans Bold"/>
                <a:sym typeface="Canva Sans Bold"/>
              </a:rPr>
              <a:t>Call types</a:t>
            </a:r>
            <a:r>
              <a:rPr lang="en-US" sz="2485">
                <a:solidFill>
                  <a:srgbClr val="000000"/>
                </a:solidFill>
                <a:latin typeface="Canva Sans"/>
                <a:ea typeface="Canva Sans"/>
                <a:cs typeface="Canva Sans"/>
                <a:sym typeface="Canva Sans"/>
              </a:rPr>
              <a:t>:-Different types of calls, categorized by the primary reason for the call (i.e checkouts,irrops), may require varying levels of complexity. Calls that involve more detailed explanations or troubleshooting are likely to take longer.The most frequent call reason is irrops and least frequent call reason is unaccompanied minor.</a:t>
            </a:r>
          </a:p>
          <a:p>
            <a:pPr algn="l">
              <a:lnSpc>
                <a:spcPts val="3479"/>
              </a:lnSpc>
            </a:pPr>
          </a:p>
          <a:p>
            <a:pPr algn="l">
              <a:lnSpc>
                <a:spcPts val="3479"/>
              </a:lnSpc>
            </a:pPr>
            <a:r>
              <a:rPr lang="en-US" sz="2485" b="true">
                <a:solidFill>
                  <a:srgbClr val="000000"/>
                </a:solidFill>
                <a:latin typeface="Canva Sans Bold"/>
                <a:ea typeface="Canva Sans Bold"/>
                <a:cs typeface="Canva Sans Bold"/>
                <a:sym typeface="Canva Sans Bold"/>
              </a:rPr>
              <a:t>Customer Sentiment</a:t>
            </a:r>
            <a:r>
              <a:rPr lang="en-US" sz="2485">
                <a:solidFill>
                  <a:srgbClr val="000000"/>
                </a:solidFill>
                <a:latin typeface="Canva Sans"/>
                <a:ea typeface="Canva Sans"/>
                <a:cs typeface="Canva Sans"/>
                <a:sym typeface="Canva Sans"/>
              </a:rPr>
              <a:t>:-The sentiment of customers (i.e frustrated, calm) can greatly influence both AHT and AST. Frustrated customers may require more time and attention, resulting in longer AHT. Additionally, higher silence percentages during calls may indicate hesitation or confusion from the customer.</a:t>
            </a:r>
          </a:p>
          <a:p>
            <a:pPr algn="l">
              <a:lnSpc>
                <a:spcPts val="3479"/>
              </a:lnSpc>
            </a:pPr>
          </a:p>
          <a:p>
            <a:pPr algn="l">
              <a:lnSpc>
                <a:spcPts val="3479"/>
              </a:lnSpc>
            </a:pPr>
          </a:p>
          <a:p>
            <a:pPr algn="l">
              <a:lnSpc>
                <a:spcPts val="3479"/>
              </a:lnSpc>
            </a:pPr>
          </a:p>
        </p:txBody>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4"/>
            <a:stretch>
              <a:fillRect l="0" t="-44140" r="0" b="-4414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78316" y="2569006"/>
            <a:ext cx="7584707" cy="5547175"/>
          </a:xfrm>
          <a:custGeom>
            <a:avLst/>
            <a:gdLst/>
            <a:ahLst/>
            <a:cxnLst/>
            <a:rect r="r" b="b" t="t" l="l"/>
            <a:pathLst>
              <a:path h="5547175" w="7584707">
                <a:moveTo>
                  <a:pt x="0" y="0"/>
                </a:moveTo>
                <a:lnTo>
                  <a:pt x="7584706" y="0"/>
                </a:lnTo>
                <a:lnTo>
                  <a:pt x="7584706" y="5547175"/>
                </a:lnTo>
                <a:lnTo>
                  <a:pt x="0" y="5547175"/>
                </a:lnTo>
                <a:lnTo>
                  <a:pt x="0" y="0"/>
                </a:lnTo>
                <a:close/>
              </a:path>
            </a:pathLst>
          </a:custGeom>
          <a:blipFill>
            <a:blip r:embed="rId4"/>
            <a:stretch>
              <a:fillRect l="-9107" t="-43583" r="-99167" b="-16603"/>
            </a:stretch>
          </a:blipFill>
        </p:spPr>
      </p:sp>
      <p:sp>
        <p:nvSpPr>
          <p:cNvPr name="TextBox 10" id="10"/>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TextBox 11" id="11"/>
          <p:cNvSpPr txBox="true"/>
          <p:nvPr/>
        </p:nvSpPr>
        <p:spPr>
          <a:xfrm rot="0">
            <a:off x="334316" y="4674831"/>
            <a:ext cx="9144000" cy="2167428"/>
          </a:xfrm>
          <a:prstGeom prst="rect">
            <a:avLst/>
          </a:prstGeom>
        </p:spPr>
        <p:txBody>
          <a:bodyPr anchor="t" rtlCol="false" tIns="0" lIns="0" bIns="0" rIns="0">
            <a:spAutoFit/>
          </a:bodyPr>
          <a:lstStyle/>
          <a:p>
            <a:pPr algn="ctr">
              <a:lnSpc>
                <a:spcPts val="2860"/>
              </a:lnSpc>
            </a:pPr>
            <a:r>
              <a:rPr lang="en-US" sz="2043" b="true">
                <a:solidFill>
                  <a:srgbClr val="085CAC"/>
                </a:solidFill>
                <a:latin typeface="Canva Sans Bold"/>
                <a:ea typeface="Canva Sans Bold"/>
                <a:cs typeface="Canva Sans Bold"/>
                <a:sym typeface="Canva Sans Bold"/>
              </a:rPr>
              <a:t>Total Handle Time Of All Calls (sec): 46468920.0 </a:t>
            </a:r>
          </a:p>
          <a:p>
            <a:pPr algn="ctr">
              <a:lnSpc>
                <a:spcPts val="2860"/>
              </a:lnSpc>
            </a:pPr>
            <a:r>
              <a:rPr lang="en-US" sz="2043" b="true">
                <a:solidFill>
                  <a:srgbClr val="085CAC"/>
                </a:solidFill>
                <a:latin typeface="Canva Sans Bold"/>
                <a:ea typeface="Canva Sans Bold"/>
                <a:cs typeface="Canva Sans Bold"/>
                <a:sym typeface="Canva Sans Bold"/>
              </a:rPr>
              <a:t>Total Waiting Time Of All Calls (sec): 29125500.0 </a:t>
            </a:r>
          </a:p>
          <a:p>
            <a:pPr algn="ctr">
              <a:lnSpc>
                <a:spcPts val="2860"/>
              </a:lnSpc>
            </a:pPr>
            <a:r>
              <a:rPr lang="en-US" sz="2043" b="true">
                <a:solidFill>
                  <a:srgbClr val="085CAC"/>
                </a:solidFill>
                <a:latin typeface="Canva Sans Bold"/>
                <a:ea typeface="Canva Sans Bold"/>
                <a:cs typeface="Canva Sans Bold"/>
                <a:sym typeface="Canva Sans Bold"/>
              </a:rPr>
              <a:t>Total Number Of Calls: 66653</a:t>
            </a:r>
          </a:p>
          <a:p>
            <a:pPr algn="ctr">
              <a:lnSpc>
                <a:spcPts val="2860"/>
              </a:lnSpc>
            </a:pPr>
          </a:p>
          <a:p>
            <a:pPr algn="l">
              <a:lnSpc>
                <a:spcPts val="2860"/>
              </a:lnSpc>
            </a:pPr>
            <a:r>
              <a:rPr lang="en-US" sz="2043" b="true">
                <a:solidFill>
                  <a:srgbClr val="085CAC"/>
                </a:solidFill>
                <a:latin typeface="Canva Sans Bold"/>
                <a:ea typeface="Canva Sans Bold"/>
                <a:cs typeface="Canva Sans Bold"/>
                <a:sym typeface="Canva Sans Bold"/>
              </a:rPr>
              <a:t>The Average Handle Time Of Calls (sec) 697.1767212278517 </a:t>
            </a:r>
          </a:p>
          <a:p>
            <a:pPr algn="l">
              <a:lnSpc>
                <a:spcPts val="2860"/>
              </a:lnSpc>
            </a:pPr>
            <a:r>
              <a:rPr lang="en-US" sz="2043" b="true">
                <a:solidFill>
                  <a:srgbClr val="085CAC"/>
                </a:solidFill>
                <a:latin typeface="Canva Sans Bold"/>
                <a:ea typeface="Canva Sans Bold"/>
                <a:cs typeface="Canva Sans Bold"/>
                <a:sym typeface="Canva Sans Bold"/>
              </a:rPr>
              <a:t>The Average Speed To Answer Time Of Calls(sec)  436.97207927625163</a:t>
            </a:r>
          </a:p>
        </p:txBody>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5"/>
            <a:stretch>
              <a:fillRect l="0" t="-44140" r="0" b="-4414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69990" y="2613608"/>
            <a:ext cx="7644152" cy="6402846"/>
          </a:xfrm>
          <a:custGeom>
            <a:avLst/>
            <a:gdLst/>
            <a:ahLst/>
            <a:cxnLst/>
            <a:rect r="r" b="b" t="t" l="l"/>
            <a:pathLst>
              <a:path h="6402846" w="7644152">
                <a:moveTo>
                  <a:pt x="0" y="0"/>
                </a:moveTo>
                <a:lnTo>
                  <a:pt x="7644151" y="0"/>
                </a:lnTo>
                <a:lnTo>
                  <a:pt x="7644151" y="6402846"/>
                </a:lnTo>
                <a:lnTo>
                  <a:pt x="0" y="6402846"/>
                </a:lnTo>
                <a:lnTo>
                  <a:pt x="0" y="0"/>
                </a:lnTo>
                <a:close/>
              </a:path>
            </a:pathLst>
          </a:custGeom>
          <a:blipFill>
            <a:blip r:embed="rId4"/>
            <a:stretch>
              <a:fillRect l="-23489" t="-48822" r="-149873" b="-34754"/>
            </a:stretch>
          </a:blipFill>
        </p:spPr>
      </p:sp>
      <p:sp>
        <p:nvSpPr>
          <p:cNvPr name="Freeform 10" id="10"/>
          <p:cNvSpPr/>
          <p:nvPr/>
        </p:nvSpPr>
        <p:spPr>
          <a:xfrm flipH="false" flipV="false" rot="0">
            <a:off x="8722912" y="2613608"/>
            <a:ext cx="9146477" cy="6085131"/>
          </a:xfrm>
          <a:custGeom>
            <a:avLst/>
            <a:gdLst/>
            <a:ahLst/>
            <a:cxnLst/>
            <a:rect r="r" b="b" t="t" l="l"/>
            <a:pathLst>
              <a:path h="6085131" w="9146477">
                <a:moveTo>
                  <a:pt x="0" y="0"/>
                </a:moveTo>
                <a:lnTo>
                  <a:pt x="9146477" y="0"/>
                </a:lnTo>
                <a:lnTo>
                  <a:pt x="9146477" y="6085131"/>
                </a:lnTo>
                <a:lnTo>
                  <a:pt x="0" y="6085131"/>
                </a:lnTo>
                <a:lnTo>
                  <a:pt x="0" y="0"/>
                </a:lnTo>
                <a:close/>
              </a:path>
            </a:pathLst>
          </a:custGeom>
          <a:blipFill>
            <a:blip r:embed="rId5"/>
            <a:stretch>
              <a:fillRect l="-19325" t="-54875" r="-104146" b="-34067"/>
            </a:stretch>
          </a:blipFill>
        </p:spPr>
      </p:sp>
      <p:sp>
        <p:nvSpPr>
          <p:cNvPr name="TextBox 11" id="11"/>
          <p:cNvSpPr txBox="true"/>
          <p:nvPr/>
        </p:nvSpPr>
        <p:spPr>
          <a:xfrm rot="0">
            <a:off x="7380529" y="1185259"/>
            <a:ext cx="4568944" cy="72292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INSIGHTS</a:t>
            </a:r>
          </a:p>
        </p:txBody>
      </p:sp>
      <p:sp>
        <p:nvSpPr>
          <p:cNvPr name="TextBox 12" id="12"/>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020514" y="1908181"/>
            <a:ext cx="12677060" cy="7916374"/>
          </a:xfrm>
          <a:custGeom>
            <a:avLst/>
            <a:gdLst/>
            <a:ahLst/>
            <a:cxnLst/>
            <a:rect r="r" b="b" t="t" l="l"/>
            <a:pathLst>
              <a:path h="7916374" w="12677060">
                <a:moveTo>
                  <a:pt x="0" y="0"/>
                </a:moveTo>
                <a:lnTo>
                  <a:pt x="12677060" y="0"/>
                </a:lnTo>
                <a:lnTo>
                  <a:pt x="12677060" y="7916374"/>
                </a:lnTo>
                <a:lnTo>
                  <a:pt x="0" y="7916374"/>
                </a:lnTo>
                <a:lnTo>
                  <a:pt x="0" y="0"/>
                </a:lnTo>
                <a:close/>
              </a:path>
            </a:pathLst>
          </a:custGeom>
          <a:blipFill>
            <a:blip r:embed="rId4"/>
            <a:stretch>
              <a:fillRect l="-18433" t="-61181" r="-85187" b="-22235"/>
            </a:stretch>
          </a:blipFill>
        </p:spPr>
      </p:sp>
      <p:sp>
        <p:nvSpPr>
          <p:cNvPr name="TextBox 10" id="10"/>
          <p:cNvSpPr txBox="true"/>
          <p:nvPr/>
        </p:nvSpPr>
        <p:spPr>
          <a:xfrm rot="0">
            <a:off x="7974378" y="942975"/>
            <a:ext cx="4568944" cy="72292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INSIGHTS</a:t>
            </a:r>
          </a:p>
        </p:txBody>
      </p:sp>
      <p:sp>
        <p:nvSpPr>
          <p:cNvPr name="TextBox 11" id="11"/>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Freeform 12" id="12"/>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5"/>
            <a:stretch>
              <a:fillRect l="0" t="-44140" r="0" b="-4414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2838943"/>
            <a:ext cx="8115300" cy="5432703"/>
          </a:xfrm>
          <a:custGeom>
            <a:avLst/>
            <a:gdLst/>
            <a:ahLst/>
            <a:cxnLst/>
            <a:rect r="r" b="b" t="t" l="l"/>
            <a:pathLst>
              <a:path h="5432703" w="8115300">
                <a:moveTo>
                  <a:pt x="0" y="0"/>
                </a:moveTo>
                <a:lnTo>
                  <a:pt x="8115300" y="0"/>
                </a:lnTo>
                <a:lnTo>
                  <a:pt x="8115300" y="5432703"/>
                </a:lnTo>
                <a:lnTo>
                  <a:pt x="0" y="5432703"/>
                </a:lnTo>
                <a:lnTo>
                  <a:pt x="0" y="0"/>
                </a:lnTo>
                <a:close/>
              </a:path>
            </a:pathLst>
          </a:custGeom>
          <a:blipFill>
            <a:blip r:embed="rId4"/>
            <a:stretch>
              <a:fillRect l="-18835" t="-62126" r="-100655" b="-22301"/>
            </a:stretch>
          </a:blipFill>
        </p:spPr>
      </p:sp>
      <p:sp>
        <p:nvSpPr>
          <p:cNvPr name="Freeform 10" id="10"/>
          <p:cNvSpPr/>
          <p:nvPr/>
        </p:nvSpPr>
        <p:spPr>
          <a:xfrm flipH="false" flipV="false" rot="0">
            <a:off x="9443579" y="2554951"/>
            <a:ext cx="7703763" cy="5716695"/>
          </a:xfrm>
          <a:custGeom>
            <a:avLst/>
            <a:gdLst/>
            <a:ahLst/>
            <a:cxnLst/>
            <a:rect r="r" b="b" t="t" l="l"/>
            <a:pathLst>
              <a:path h="5716695" w="7703763">
                <a:moveTo>
                  <a:pt x="0" y="0"/>
                </a:moveTo>
                <a:lnTo>
                  <a:pt x="7703762" y="0"/>
                </a:lnTo>
                <a:lnTo>
                  <a:pt x="7703762" y="5716695"/>
                </a:lnTo>
                <a:lnTo>
                  <a:pt x="0" y="5716695"/>
                </a:lnTo>
                <a:lnTo>
                  <a:pt x="0" y="0"/>
                </a:lnTo>
                <a:close/>
              </a:path>
            </a:pathLst>
          </a:custGeom>
          <a:blipFill>
            <a:blip r:embed="rId5"/>
            <a:stretch>
              <a:fillRect l="-19363" t="-46869" r="-104339" b="-22702"/>
            </a:stretch>
          </a:blipFill>
        </p:spPr>
      </p:sp>
      <p:sp>
        <p:nvSpPr>
          <p:cNvPr name="TextBox 11" id="11"/>
          <p:cNvSpPr txBox="true"/>
          <p:nvPr/>
        </p:nvSpPr>
        <p:spPr>
          <a:xfrm rot="0">
            <a:off x="7741316" y="1503857"/>
            <a:ext cx="4568944" cy="72292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INSIGHTS</a:t>
            </a:r>
          </a:p>
        </p:txBody>
      </p:sp>
      <p:sp>
        <p:nvSpPr>
          <p:cNvPr name="TextBox 12" id="12"/>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98879" y="2983581"/>
            <a:ext cx="7729346" cy="5236782"/>
          </a:xfrm>
          <a:custGeom>
            <a:avLst/>
            <a:gdLst/>
            <a:ahLst/>
            <a:cxnLst/>
            <a:rect r="r" b="b" t="t" l="l"/>
            <a:pathLst>
              <a:path h="5236782" w="7729346">
                <a:moveTo>
                  <a:pt x="0" y="0"/>
                </a:moveTo>
                <a:lnTo>
                  <a:pt x="7729346" y="0"/>
                </a:lnTo>
                <a:lnTo>
                  <a:pt x="7729346" y="5236782"/>
                </a:lnTo>
                <a:lnTo>
                  <a:pt x="0" y="5236782"/>
                </a:lnTo>
                <a:lnTo>
                  <a:pt x="0" y="0"/>
                </a:lnTo>
                <a:close/>
              </a:path>
            </a:pathLst>
          </a:custGeom>
          <a:blipFill>
            <a:blip r:embed="rId4"/>
            <a:stretch>
              <a:fillRect l="-20038" t="-57950" r="-100718" b="-25329"/>
            </a:stretch>
          </a:blipFill>
        </p:spPr>
      </p:sp>
      <p:sp>
        <p:nvSpPr>
          <p:cNvPr name="Freeform 10" id="10"/>
          <p:cNvSpPr/>
          <p:nvPr/>
        </p:nvSpPr>
        <p:spPr>
          <a:xfrm flipH="false" flipV="false" rot="0">
            <a:off x="8939119" y="2561421"/>
            <a:ext cx="7648437" cy="5658942"/>
          </a:xfrm>
          <a:custGeom>
            <a:avLst/>
            <a:gdLst/>
            <a:ahLst/>
            <a:cxnLst/>
            <a:rect r="r" b="b" t="t" l="l"/>
            <a:pathLst>
              <a:path h="5658942" w="7648437">
                <a:moveTo>
                  <a:pt x="0" y="0"/>
                </a:moveTo>
                <a:lnTo>
                  <a:pt x="7648437" y="0"/>
                </a:lnTo>
                <a:lnTo>
                  <a:pt x="7648437" y="5658942"/>
                </a:lnTo>
                <a:lnTo>
                  <a:pt x="0" y="5658942"/>
                </a:lnTo>
                <a:lnTo>
                  <a:pt x="0" y="0"/>
                </a:lnTo>
                <a:close/>
              </a:path>
            </a:pathLst>
          </a:custGeom>
          <a:blipFill>
            <a:blip r:embed="rId5"/>
            <a:stretch>
              <a:fillRect l="-18684" t="-45801" r="-102738" b="-22537"/>
            </a:stretch>
          </a:blipFill>
        </p:spPr>
      </p:sp>
      <p:sp>
        <p:nvSpPr>
          <p:cNvPr name="TextBox 11" id="11"/>
          <p:cNvSpPr txBox="true"/>
          <p:nvPr/>
        </p:nvSpPr>
        <p:spPr>
          <a:xfrm rot="0">
            <a:off x="7243366" y="1503857"/>
            <a:ext cx="4568944" cy="72292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INSIGHTS</a:t>
            </a:r>
          </a:p>
        </p:txBody>
      </p:sp>
      <p:sp>
        <p:nvSpPr>
          <p:cNvPr name="TextBox 12" id="12"/>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16626"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230656" y="-1369287"/>
            <a:ext cx="3277467" cy="3277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209772" y="2838943"/>
            <a:ext cx="7488606" cy="5050821"/>
          </a:xfrm>
          <a:custGeom>
            <a:avLst/>
            <a:gdLst/>
            <a:ahLst/>
            <a:cxnLst/>
            <a:rect r="r" b="b" t="t" l="l"/>
            <a:pathLst>
              <a:path h="5050821" w="7488606">
                <a:moveTo>
                  <a:pt x="0" y="0"/>
                </a:moveTo>
                <a:lnTo>
                  <a:pt x="7488606" y="0"/>
                </a:lnTo>
                <a:lnTo>
                  <a:pt x="7488606" y="5050821"/>
                </a:lnTo>
                <a:lnTo>
                  <a:pt x="0" y="5050821"/>
                </a:lnTo>
                <a:lnTo>
                  <a:pt x="0" y="0"/>
                </a:lnTo>
                <a:close/>
              </a:path>
            </a:pathLst>
          </a:custGeom>
          <a:blipFill>
            <a:blip r:embed="rId4"/>
            <a:stretch>
              <a:fillRect l="-19535" t="-50732" r="-103398" b="-35193"/>
            </a:stretch>
          </a:blipFill>
        </p:spPr>
      </p:sp>
      <p:sp>
        <p:nvSpPr>
          <p:cNvPr name="Freeform 10" id="10"/>
          <p:cNvSpPr/>
          <p:nvPr/>
        </p:nvSpPr>
        <p:spPr>
          <a:xfrm flipH="false" flipV="false" rot="0">
            <a:off x="9608302" y="3076109"/>
            <a:ext cx="7116523" cy="4813655"/>
          </a:xfrm>
          <a:custGeom>
            <a:avLst/>
            <a:gdLst/>
            <a:ahLst/>
            <a:cxnLst/>
            <a:rect r="r" b="b" t="t" l="l"/>
            <a:pathLst>
              <a:path h="4813655" w="7116523">
                <a:moveTo>
                  <a:pt x="0" y="0"/>
                </a:moveTo>
                <a:lnTo>
                  <a:pt x="7116523" y="0"/>
                </a:lnTo>
                <a:lnTo>
                  <a:pt x="7116523" y="4813655"/>
                </a:lnTo>
                <a:lnTo>
                  <a:pt x="0" y="4813655"/>
                </a:lnTo>
                <a:lnTo>
                  <a:pt x="0" y="0"/>
                </a:lnTo>
                <a:close/>
              </a:path>
            </a:pathLst>
          </a:custGeom>
          <a:blipFill>
            <a:blip r:embed="rId5"/>
            <a:stretch>
              <a:fillRect l="-19950" t="-49382" r="-101824" b="-35045"/>
            </a:stretch>
          </a:blipFill>
        </p:spPr>
      </p:sp>
      <p:sp>
        <p:nvSpPr>
          <p:cNvPr name="TextBox 11" id="11"/>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sp>
        <p:nvSpPr>
          <p:cNvPr name="TextBox 12" id="12"/>
          <p:cNvSpPr txBox="true"/>
          <p:nvPr/>
        </p:nvSpPr>
        <p:spPr>
          <a:xfrm rot="0">
            <a:off x="7544021" y="1822456"/>
            <a:ext cx="4568944" cy="722922"/>
          </a:xfrm>
          <a:prstGeom prst="rect">
            <a:avLst/>
          </a:prstGeom>
        </p:spPr>
        <p:txBody>
          <a:bodyPr anchor="t" rtlCol="false" tIns="0" lIns="0" bIns="0" rIns="0">
            <a:spAutoFit/>
          </a:bodyPr>
          <a:lstStyle/>
          <a:p>
            <a:pPr algn="l">
              <a:lnSpc>
                <a:spcPts val="5877"/>
              </a:lnSpc>
            </a:pPr>
            <a:r>
              <a:rPr lang="en-US" b="true" sz="4198" spc="83">
                <a:solidFill>
                  <a:srgbClr val="1848A0"/>
                </a:solidFill>
                <a:latin typeface="Garet Bold"/>
                <a:ea typeface="Garet Bold"/>
                <a:cs typeface="Garet Bold"/>
                <a:sym typeface="Garet Bold"/>
              </a:rPr>
              <a:t>INSIGHTS</a:t>
            </a:r>
          </a:p>
        </p:txBody>
      </p:sp>
      <p:sp>
        <p:nvSpPr>
          <p:cNvPr name="Freeform 13" id="13"/>
          <p:cNvSpPr/>
          <p:nvPr/>
        </p:nvSpPr>
        <p:spPr>
          <a:xfrm flipH="false" flipV="false" rot="0">
            <a:off x="1522363" y="418508"/>
            <a:ext cx="2181895" cy="724284"/>
          </a:xfrm>
          <a:custGeom>
            <a:avLst/>
            <a:gdLst/>
            <a:ahLst/>
            <a:cxnLst/>
            <a:rect r="r" b="b" t="t" l="l"/>
            <a:pathLst>
              <a:path h="724284" w="2181895">
                <a:moveTo>
                  <a:pt x="0" y="0"/>
                </a:moveTo>
                <a:lnTo>
                  <a:pt x="2181896" y="0"/>
                </a:lnTo>
                <a:lnTo>
                  <a:pt x="2181896" y="724285"/>
                </a:lnTo>
                <a:lnTo>
                  <a:pt x="0" y="724285"/>
                </a:lnTo>
                <a:lnTo>
                  <a:pt x="0" y="0"/>
                </a:lnTo>
                <a:close/>
              </a:path>
            </a:pathLst>
          </a:custGeom>
          <a:blipFill>
            <a:blip r:embed="rId6"/>
            <a:stretch>
              <a:fillRect l="0" t="-44140" r="0" b="-4414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DAGS_n2U4Rs</dc:identifier>
  <dcterms:modified xsi:type="dcterms:W3CDTF">2011-08-01T06:04:30Z</dcterms:modified>
  <cp:revision>1</cp:revision>
  <dc:title>Business proposal</dc:title>
</cp:coreProperties>
</file>